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8"/>
  </p:notesMasterIdLst>
  <p:sldIdLst>
    <p:sldId id="256" r:id="rId2"/>
    <p:sldId id="267" r:id="rId3"/>
    <p:sldId id="258" r:id="rId4"/>
    <p:sldId id="280" r:id="rId5"/>
    <p:sldId id="272" r:id="rId6"/>
    <p:sldId id="262" r:id="rId7"/>
    <p:sldId id="273" r:id="rId8"/>
    <p:sldId id="281" r:id="rId9"/>
    <p:sldId id="299" r:id="rId10"/>
    <p:sldId id="263" r:id="rId11"/>
    <p:sldId id="282" r:id="rId12"/>
    <p:sldId id="257" r:id="rId13"/>
    <p:sldId id="268" r:id="rId14"/>
    <p:sldId id="283" r:id="rId15"/>
    <p:sldId id="274" r:id="rId16"/>
    <p:sldId id="287" r:id="rId17"/>
    <p:sldId id="285" r:id="rId18"/>
    <p:sldId id="264" r:id="rId19"/>
    <p:sldId id="286" r:id="rId20"/>
    <p:sldId id="288" r:id="rId21"/>
    <p:sldId id="275" r:id="rId22"/>
    <p:sldId id="284" r:id="rId23"/>
    <p:sldId id="259" r:id="rId24"/>
    <p:sldId id="278" r:id="rId25"/>
    <p:sldId id="301" r:id="rId26"/>
    <p:sldId id="279" r:id="rId27"/>
    <p:sldId id="289" r:id="rId28"/>
    <p:sldId id="265" r:id="rId29"/>
    <p:sldId id="294" r:id="rId30"/>
    <p:sldId id="296" r:id="rId31"/>
    <p:sldId id="271" r:id="rId32"/>
    <p:sldId id="297" r:id="rId33"/>
    <p:sldId id="298" r:id="rId34"/>
    <p:sldId id="260" r:id="rId35"/>
    <p:sldId id="295" r:id="rId36"/>
    <p:sldId id="270" r:id="rId37"/>
    <p:sldId id="293" r:id="rId38"/>
    <p:sldId id="292" r:id="rId39"/>
    <p:sldId id="266" r:id="rId40"/>
    <p:sldId id="291" r:id="rId41"/>
    <p:sldId id="290" r:id="rId42"/>
    <p:sldId id="300" r:id="rId43"/>
    <p:sldId id="269" r:id="rId44"/>
    <p:sldId id="277" r:id="rId45"/>
    <p:sldId id="276" r:id="rId46"/>
    <p:sldId id="261"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322113-E78B-452D-9548-F3DD9B1CCA90}" type="datetimeFigureOut">
              <a:rPr lang="en-US" smtClean="0"/>
              <a:pPr/>
              <a:t>2/16/2015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75908B-896D-495F-93E2-C640E087312F}" type="slidenum">
              <a:rPr lang="en-US" smtClean="0"/>
              <a:pPr/>
              <a:t>‹#›</a:t>
            </a:fld>
            <a:endParaRPr lang="en-US"/>
          </a:p>
        </p:txBody>
      </p:sp>
    </p:spTree>
    <p:extLst>
      <p:ext uri="{BB962C8B-B14F-4D97-AF65-F5344CB8AC3E}">
        <p14:creationId xmlns:p14="http://schemas.microsoft.com/office/powerpoint/2010/main" val="546846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fld id="{1475908B-896D-495F-93E2-C640E087312F}" type="slidenum">
              <a:rPr lang="en-US" smtClean="0"/>
              <a:pPr/>
              <a:t>14</a:t>
            </a:fld>
            <a:endParaRPr lang="en-US"/>
          </a:p>
        </p:txBody>
      </p:sp>
    </p:spTree>
    <p:extLst>
      <p:ext uri="{BB962C8B-B14F-4D97-AF65-F5344CB8AC3E}">
        <p14:creationId xmlns:p14="http://schemas.microsoft.com/office/powerpoint/2010/main" val="2852690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75908B-896D-495F-93E2-C640E087312F}" type="slidenum">
              <a:rPr lang="en-US" smtClean="0"/>
              <a:pPr/>
              <a:t>22</a:t>
            </a:fld>
            <a:endParaRPr lang="en-US"/>
          </a:p>
        </p:txBody>
      </p:sp>
    </p:spTree>
    <p:extLst>
      <p:ext uri="{BB962C8B-B14F-4D97-AF65-F5344CB8AC3E}">
        <p14:creationId xmlns:p14="http://schemas.microsoft.com/office/powerpoint/2010/main" val="4267100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B4AA3891-2795-4135-8B9D-CF3CC1958B5F}" type="datetimeFigureOut">
              <a:rPr lang="en-US" smtClean="0"/>
              <a:pPr/>
              <a:t>2/16/2015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1"/>
            <a:ext cx="9144000" cy="4572001"/>
          </a:xfrm>
          <a:prstGeom prst="rect">
            <a:avLst/>
          </a:prstGeom>
          <a:blipFill dpi="0" rotWithShape="1">
            <a:blip r:embed="rId2">
              <a:duotone>
                <a:schemeClr val="accent1">
                  <a:shade val="45000"/>
                  <a:satMod val="135000"/>
                </a:schemeClr>
                <a:prstClr val="white"/>
              </a:duotone>
            </a:blip>
            <a:srcRect/>
            <a:tile tx="-64135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36813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AA3891-2795-4135-8B9D-CF3CC1958B5F}" type="datetimeFigureOut">
              <a:rPr lang="en-US" smtClean="0"/>
              <a:pPr/>
              <a:t>2/16/2015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1513006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AA3891-2795-4135-8B9D-CF3CC1958B5F}" type="datetimeFigureOut">
              <a:rPr lang="en-US" smtClean="0"/>
              <a:pPr/>
              <a:t>2/16/2015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2990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AA3891-2795-4135-8B9D-CF3CC1958B5F}" type="datetimeFigureOut">
              <a:rPr lang="en-US" smtClean="0"/>
              <a:pPr/>
              <a:t>2/16/2015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3765608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4AA3891-2795-4135-8B9D-CF3CC1958B5F}" type="datetimeFigureOut">
              <a:rPr lang="en-US" smtClean="0"/>
              <a:pPr/>
              <a:t>2/16/2015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7218D1-8211-4634-9EC4-E76440EC3799}" type="slidenum">
              <a:rPr lang="en-US" smtClean="0"/>
              <a:pPr/>
              <a:t>‹#›</a:t>
            </a:fld>
            <a:endParaRPr lang="en-US"/>
          </a:p>
        </p:txBody>
      </p:sp>
      <p:sp>
        <p:nvSpPr>
          <p:cNvPr id="10" name="Rectangle 9"/>
          <p:cNvSpPr/>
          <p:nvPr/>
        </p:nvSpPr>
        <p:spPr>
          <a:xfrm>
            <a:off x="0" y="-1"/>
            <a:ext cx="9144000" cy="4572000"/>
          </a:xfrm>
          <a:prstGeom prst="rect">
            <a:avLst/>
          </a:prstGeom>
          <a:blipFill dpi="0" rotWithShape="1">
            <a:blip r:embed="rId2">
              <a:duotone>
                <a:schemeClr val="accent3">
                  <a:shade val="45000"/>
                  <a:satMod val="135000"/>
                </a:schemeClr>
                <a:prstClr val="white"/>
              </a:duotone>
            </a:blip>
            <a:srcRect/>
            <a:tile tx="-64135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9164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4AA3891-2795-4135-8B9D-CF3CC1958B5F}" type="datetimeFigureOut">
              <a:rPr lang="en-US" smtClean="0"/>
              <a:pPr/>
              <a:t>2/16/2015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4134553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4AA3891-2795-4135-8B9D-CF3CC1958B5F}" type="datetimeFigureOut">
              <a:rPr lang="en-US" smtClean="0"/>
              <a:pPr/>
              <a:t>2/16/2015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193941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4AA3891-2795-4135-8B9D-CF3CC1958B5F}" type="datetimeFigureOut">
              <a:rPr lang="en-US" smtClean="0"/>
              <a:pPr/>
              <a:t>2/16/2015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4219947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AA3891-2795-4135-8B9D-CF3CC1958B5F}" type="datetimeFigureOut">
              <a:rPr lang="en-US" smtClean="0"/>
              <a:pPr/>
              <a:t>2/16/2015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2779248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smtClean="0"/>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AA3891-2795-4135-8B9D-CF3CC1958B5F}" type="datetimeFigureOut">
              <a:rPr lang="en-US" smtClean="0"/>
              <a:pPr/>
              <a:t>2/16/2015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7218D1-8211-4634-9EC4-E76440EC3799}" type="slidenum">
              <a:rPr lang="en-US" smtClean="0"/>
              <a:pPr/>
              <a:t>‹#›</a:t>
            </a:fld>
            <a:endParaRPr lang="en-US"/>
          </a:p>
        </p:txBody>
      </p:sp>
    </p:spTree>
    <p:extLst>
      <p:ext uri="{BB962C8B-B14F-4D97-AF65-F5344CB8AC3E}">
        <p14:creationId xmlns:p14="http://schemas.microsoft.com/office/powerpoint/2010/main" val="223905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1"/>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AA3891-2795-4135-8B9D-CF3CC1958B5F}" type="datetimeFigureOut">
              <a:rPr lang="en-US" smtClean="0"/>
              <a:pPr/>
              <a:t>2/16/2015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7218D1-8211-4634-9EC4-E76440EC3799}" type="slidenum">
              <a:rPr lang="en-US" smtClean="0"/>
              <a:pPr/>
              <a:t>‹#›</a:t>
            </a:fld>
            <a:endParaRPr lang="en-US"/>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1803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B4AA3891-2795-4135-8B9D-CF3CC1958B5F}" type="datetimeFigureOut">
              <a:rPr lang="en-US" smtClean="0"/>
              <a:pPr/>
              <a:t>2/16/2015</a:t>
            </a:fld>
            <a:endParaRPr lang="en-US"/>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637218D1-8211-4634-9EC4-E76440EC3799}" type="slidenum">
              <a:rPr lang="en-US" smtClean="0"/>
              <a:pPr/>
              <a:t>‹#›</a:t>
            </a:fld>
            <a:endParaRPr lang="en-US"/>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3276604"/>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President’s Day Trivia Challenge</a:t>
            </a:r>
            <a:endParaRPr lang="en-US" dirty="0"/>
          </a:p>
        </p:txBody>
      </p:sp>
      <p:sp>
        <p:nvSpPr>
          <p:cNvPr id="3" name="Subtitle 2"/>
          <p:cNvSpPr>
            <a:spLocks noGrp="1"/>
          </p:cNvSpPr>
          <p:nvPr>
            <p:ph type="subTitle" idx="1"/>
          </p:nvPr>
        </p:nvSpPr>
        <p:spPr/>
        <p:txBody>
          <a:bodyPr/>
          <a:lstStyle/>
          <a:p>
            <a:r>
              <a:rPr lang="en-US" dirty="0" smtClean="0"/>
              <a:t>The Presidents of the United States of America, from George Washington to Barack Obama</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Henry Harrison</a:t>
            </a:r>
            <a:endParaRPr lang="en-US" dirty="0"/>
          </a:p>
        </p:txBody>
      </p:sp>
      <p:pic>
        <p:nvPicPr>
          <p:cNvPr id="5" name="Content Placeholder 4" descr="William Henry Harrison.jpg"/>
          <p:cNvPicPr>
            <a:picLocks noGrp="1" noChangeAspect="1"/>
          </p:cNvPicPr>
          <p:nvPr>
            <p:ph idx="1"/>
          </p:nvPr>
        </p:nvPicPr>
        <p:blipFill>
          <a:blip r:embed="rId2" cstate="print"/>
          <a:stretch>
            <a:fillRect/>
          </a:stretch>
        </p:blipFill>
        <p:spPr>
          <a:xfrm>
            <a:off x="4510881" y="1062037"/>
            <a:ext cx="3810000" cy="4705350"/>
          </a:xfrm>
        </p:spPr>
      </p:pic>
      <p:sp>
        <p:nvSpPr>
          <p:cNvPr id="3" name="Text Placeholder 2"/>
          <p:cNvSpPr>
            <a:spLocks noGrp="1"/>
          </p:cNvSpPr>
          <p:nvPr>
            <p:ph type="body" sz="half" idx="2"/>
          </p:nvPr>
        </p:nvSpPr>
        <p:spPr/>
        <p:txBody>
          <a:bodyPr>
            <a:normAutofit/>
          </a:bodyPr>
          <a:lstStyle/>
          <a:p>
            <a:pPr>
              <a:lnSpc>
                <a:spcPct val="150000"/>
              </a:lnSpc>
            </a:pPr>
            <a:r>
              <a:rPr lang="en-US" dirty="0" smtClean="0"/>
              <a:t>After giving a lengthy inaugural address in extremely cold weather, William Henry Harrison passed away of pneumonia within a month of taking office.  His campaign slogan had been “Tippecanoe and Tyler, too!”, since he had been a war hero at the Battle of Tippecanoe.  The “Tyler, too!” part of his slogan became very important.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Tyler</a:t>
            </a:r>
            <a:endParaRPr lang="en-US" dirty="0"/>
          </a:p>
        </p:txBody>
      </p:sp>
      <p:pic>
        <p:nvPicPr>
          <p:cNvPr id="5" name="Content Placeholder 4" descr="John Tyler.png"/>
          <p:cNvPicPr>
            <a:picLocks noGrp="1" noChangeAspect="1"/>
          </p:cNvPicPr>
          <p:nvPr>
            <p:ph idx="1"/>
          </p:nvPr>
        </p:nvPicPr>
        <p:blipFill>
          <a:blip r:embed="rId2" cstate="print"/>
          <a:stretch>
            <a:fillRect/>
          </a:stretch>
        </p:blipFill>
        <p:spPr>
          <a:xfrm>
            <a:off x="4419600" y="464685"/>
            <a:ext cx="4169664" cy="5872769"/>
          </a:xfrm>
        </p:spPr>
      </p:pic>
      <p:sp>
        <p:nvSpPr>
          <p:cNvPr id="3" name="Text Placeholder 2"/>
          <p:cNvSpPr>
            <a:spLocks noGrp="1"/>
          </p:cNvSpPr>
          <p:nvPr>
            <p:ph type="body" sz="half" idx="2"/>
          </p:nvPr>
        </p:nvSpPr>
        <p:spPr>
          <a:xfrm>
            <a:off x="768096" y="1676400"/>
            <a:ext cx="3291840" cy="4343400"/>
          </a:xfrm>
        </p:spPr>
        <p:txBody>
          <a:bodyPr>
            <a:normAutofit fontScale="92500"/>
          </a:bodyPr>
          <a:lstStyle/>
          <a:p>
            <a:pPr>
              <a:lnSpc>
                <a:spcPct val="150000"/>
              </a:lnSpc>
            </a:pPr>
            <a:r>
              <a:rPr lang="en-US" dirty="0" smtClean="0"/>
              <a:t>He was an afterthought during the Election of 1840 – the “Tyler” part of “Tippecanoe and Tyler, too!”  When William Henry Harrison died, he took steps to ensure that he would take over the office of a President – a procedure which, at the time, was of questionable Constitutionality.   During his time in office, the United States officially annexed Texas – which had been an independent republic previously. </a:t>
            </a:r>
            <a:r>
              <a:rPr lang="en-US" dirty="0" smtClean="0"/>
              <a:t>  A Virginian, he was strongly pro-slavery.</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James K. Polk</a:t>
            </a:r>
            <a:endParaRPr lang="en-US" dirty="0"/>
          </a:p>
        </p:txBody>
      </p:sp>
      <p:pic>
        <p:nvPicPr>
          <p:cNvPr id="7" name="Content Placeholder 6" descr="James K. Polk.jpg"/>
          <p:cNvPicPr>
            <a:picLocks noGrp="1" noChangeAspect="1"/>
          </p:cNvPicPr>
          <p:nvPr>
            <p:ph idx="1"/>
          </p:nvPr>
        </p:nvPicPr>
        <p:blipFill>
          <a:blip r:embed="rId2" cstate="print"/>
          <a:stretch>
            <a:fillRect/>
          </a:stretch>
        </p:blipFill>
        <p:spPr>
          <a:xfrm>
            <a:off x="4470505" y="822325"/>
            <a:ext cx="3890752" cy="5184775"/>
          </a:xfrm>
        </p:spPr>
      </p:pic>
      <p:sp>
        <p:nvSpPr>
          <p:cNvPr id="6" name="Text Placeholder 5"/>
          <p:cNvSpPr>
            <a:spLocks noGrp="1"/>
          </p:cNvSpPr>
          <p:nvPr>
            <p:ph type="body" sz="half" idx="2"/>
          </p:nvPr>
        </p:nvSpPr>
        <p:spPr/>
        <p:txBody>
          <a:bodyPr>
            <a:normAutofit/>
          </a:bodyPr>
          <a:lstStyle/>
          <a:p>
            <a:pPr>
              <a:lnSpc>
                <a:spcPct val="150000"/>
              </a:lnSpc>
            </a:pPr>
            <a:r>
              <a:rPr lang="en-US" dirty="0" smtClean="0"/>
              <a:t>“Young Hickory”, a president who considered himself a follower of Andrew Jackson’s “common man” Democracy, was the President most responsible for securing the United States “Manifest Destiny” – controlling the North American continent from “sea to shining sea” by taking the Oregon Country and the Mexican Cession during his Presidency.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Zachary Taylor</a:t>
            </a:r>
            <a:endParaRPr lang="en-US" dirty="0"/>
          </a:p>
        </p:txBody>
      </p:sp>
      <p:pic>
        <p:nvPicPr>
          <p:cNvPr id="5" name="Content Placeholder 4" descr="Zachary Taylor.jpg"/>
          <p:cNvPicPr>
            <a:picLocks noGrp="1" noChangeAspect="1"/>
          </p:cNvPicPr>
          <p:nvPr>
            <p:ph idx="1"/>
          </p:nvPr>
        </p:nvPicPr>
        <p:blipFill>
          <a:blip r:embed="rId2" cstate="print"/>
          <a:stretch>
            <a:fillRect/>
          </a:stretch>
        </p:blipFill>
        <p:spPr>
          <a:xfrm>
            <a:off x="4059936" y="1447800"/>
            <a:ext cx="4830471" cy="4267200"/>
          </a:xfrm>
        </p:spPr>
      </p:pic>
      <p:sp>
        <p:nvSpPr>
          <p:cNvPr id="3" name="Text Placeholder 2"/>
          <p:cNvSpPr>
            <a:spLocks noGrp="1"/>
          </p:cNvSpPr>
          <p:nvPr>
            <p:ph type="body" sz="half" idx="2"/>
          </p:nvPr>
        </p:nvSpPr>
        <p:spPr/>
        <p:txBody>
          <a:bodyPr>
            <a:normAutofit/>
          </a:bodyPr>
          <a:lstStyle/>
          <a:p>
            <a:pPr>
              <a:lnSpc>
                <a:spcPct val="150000"/>
              </a:lnSpc>
            </a:pPr>
            <a:r>
              <a:rPr lang="en-US" dirty="0" smtClean="0"/>
              <a:t>He was one of only a handful of Whig Presidents, and he was elected more as a war hero than as a politician.  During the Mexican-American War he had risen to fame.  Sadly, he passed away in the year 1850, as Congress attempting to solve the growing troubles of sectionalism and slavery by crafting the Compromise of 1850.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Millard Fillmore</a:t>
            </a:r>
            <a:endParaRPr lang="en-US" dirty="0"/>
          </a:p>
        </p:txBody>
      </p:sp>
      <p:pic>
        <p:nvPicPr>
          <p:cNvPr id="10" name="Content Placeholder 9" descr="Millard Fillmore.jpg"/>
          <p:cNvPicPr>
            <a:picLocks noGrp="1" noChangeAspect="1"/>
          </p:cNvPicPr>
          <p:nvPr>
            <p:ph idx="1"/>
          </p:nvPr>
        </p:nvPicPr>
        <p:blipFill>
          <a:blip r:embed="rId3" cstate="print"/>
          <a:stretch>
            <a:fillRect/>
          </a:stretch>
        </p:blipFill>
        <p:spPr>
          <a:xfrm>
            <a:off x="4435135" y="822325"/>
            <a:ext cx="3961492" cy="5184775"/>
          </a:xfrm>
        </p:spPr>
      </p:pic>
      <p:sp>
        <p:nvSpPr>
          <p:cNvPr id="3" name="Text Placeholder 2"/>
          <p:cNvSpPr>
            <a:spLocks noGrp="1"/>
          </p:cNvSpPr>
          <p:nvPr>
            <p:ph type="body" sz="half" idx="2"/>
          </p:nvPr>
        </p:nvSpPr>
        <p:spPr/>
        <p:txBody>
          <a:bodyPr/>
          <a:lstStyle/>
          <a:p>
            <a:pPr>
              <a:lnSpc>
                <a:spcPct val="150000"/>
              </a:lnSpc>
            </a:pPr>
            <a:r>
              <a:rPr lang="en-US" dirty="0" smtClean="0"/>
              <a:t>When Zachary Taylor passed away in 1850 Millard Fillmore served out the remainder of his term.  He was the President of the United States when the Compromise of 1850 was passed.  During his time in office the United States opened relations with the Empire of Japan – forcing them to sign the Treaty of Kanagawa. </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Franklin Pierce</a:t>
            </a:r>
            <a:endParaRPr lang="en-US" dirty="0"/>
          </a:p>
        </p:txBody>
      </p:sp>
      <p:pic>
        <p:nvPicPr>
          <p:cNvPr id="5" name="Content Placeholder 4" descr="Franklin Pierce.jpg"/>
          <p:cNvPicPr>
            <a:picLocks noGrp="1" noChangeAspect="1"/>
          </p:cNvPicPr>
          <p:nvPr>
            <p:ph idx="1"/>
          </p:nvPr>
        </p:nvPicPr>
        <p:blipFill>
          <a:blip r:embed="rId2" cstate="print"/>
          <a:stretch>
            <a:fillRect/>
          </a:stretch>
        </p:blipFill>
        <p:spPr>
          <a:xfrm>
            <a:off x="4267200" y="1066800"/>
            <a:ext cx="4114800" cy="4927194"/>
          </a:xfrm>
        </p:spPr>
      </p:pic>
      <p:sp>
        <p:nvSpPr>
          <p:cNvPr id="3" name="Text Placeholder 2"/>
          <p:cNvSpPr>
            <a:spLocks noGrp="1"/>
          </p:cNvSpPr>
          <p:nvPr>
            <p:ph type="body" sz="half" idx="2"/>
          </p:nvPr>
        </p:nvSpPr>
        <p:spPr>
          <a:xfrm>
            <a:off x="609600" y="1752600"/>
            <a:ext cx="3450336" cy="4267200"/>
          </a:xfrm>
        </p:spPr>
        <p:txBody>
          <a:bodyPr/>
          <a:lstStyle/>
          <a:p>
            <a:pPr>
              <a:lnSpc>
                <a:spcPct val="150000"/>
              </a:lnSpc>
            </a:pPr>
            <a:r>
              <a:rPr lang="en-US" dirty="0" smtClean="0"/>
              <a:t>Elected President of the United States during the troubled 1850s, this “dough-faced” President did little to solve the problems of sectionalism and slavery which would soon tear the United States </a:t>
            </a:r>
            <a:r>
              <a:rPr lang="en-US" dirty="0" smtClean="0"/>
              <a:t>apart.  Franklin Pierce was probably best known for his insistence upon enforcing the Fugitive Slave Act and his failure to prevent the collapse of the Union. </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Buchanan</a:t>
            </a:r>
            <a:endParaRPr lang="en-US" dirty="0"/>
          </a:p>
        </p:txBody>
      </p:sp>
      <p:pic>
        <p:nvPicPr>
          <p:cNvPr id="5" name="Content Placeholder 4" descr="James Buchanan.jpg"/>
          <p:cNvPicPr>
            <a:picLocks noGrp="1" noChangeAspect="1"/>
          </p:cNvPicPr>
          <p:nvPr>
            <p:ph idx="1"/>
          </p:nvPr>
        </p:nvPicPr>
        <p:blipFill>
          <a:blip r:embed="rId2" cstate="print"/>
          <a:stretch>
            <a:fillRect/>
          </a:stretch>
        </p:blipFill>
        <p:spPr>
          <a:xfrm>
            <a:off x="4267200" y="990600"/>
            <a:ext cx="4419600" cy="5162093"/>
          </a:xfrm>
        </p:spPr>
      </p:pic>
      <p:sp>
        <p:nvSpPr>
          <p:cNvPr id="3" name="Text Placeholder 2"/>
          <p:cNvSpPr>
            <a:spLocks noGrp="1"/>
          </p:cNvSpPr>
          <p:nvPr>
            <p:ph type="body" sz="half" idx="2"/>
          </p:nvPr>
        </p:nvSpPr>
        <p:spPr>
          <a:xfrm>
            <a:off x="768096" y="1752600"/>
            <a:ext cx="3291840" cy="4267200"/>
          </a:xfrm>
        </p:spPr>
        <p:txBody>
          <a:bodyPr/>
          <a:lstStyle/>
          <a:p>
            <a:pPr>
              <a:lnSpc>
                <a:spcPct val="150000"/>
              </a:lnSpc>
            </a:pPr>
            <a:r>
              <a:rPr lang="en-US" dirty="0" smtClean="0"/>
              <a:t>He was a largely ineffective President who served from 1857 to 1861.  As the sectional crisis and concern over slavery turned violent in “Bleeding Kansas” Buchanan was unable to improve the situation or even negotiate compromise</a:t>
            </a:r>
            <a:r>
              <a:rPr lang="en-US" dirty="0" smtClean="0"/>
              <a:t>.  He hoped for the Supreme Court to resolve the issue of slavery with its decision in </a:t>
            </a:r>
            <a:r>
              <a:rPr lang="en-US" i="1" dirty="0" smtClean="0"/>
              <a:t>Dred Scott V. Sanford</a:t>
            </a:r>
            <a:r>
              <a:rPr lang="en-US" dirty="0" smtClean="0"/>
              <a:t>.  When the nation balked at the ruling, he was hapless.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Abraham Lincoln</a:t>
            </a:r>
            <a:endParaRPr lang="en-US" dirty="0"/>
          </a:p>
        </p:txBody>
      </p:sp>
      <p:pic>
        <p:nvPicPr>
          <p:cNvPr id="5" name="Content Placeholder 4" descr="Abraham Lincoln.jpg"/>
          <p:cNvPicPr>
            <a:picLocks noGrp="1" noChangeAspect="1"/>
          </p:cNvPicPr>
          <p:nvPr>
            <p:ph idx="1"/>
          </p:nvPr>
        </p:nvPicPr>
        <p:blipFill>
          <a:blip r:embed="rId2" cstate="print"/>
          <a:stretch>
            <a:fillRect/>
          </a:stretch>
        </p:blipFill>
        <p:spPr>
          <a:xfrm>
            <a:off x="4058799" y="471509"/>
            <a:ext cx="4698704" cy="6172200"/>
          </a:xfrm>
        </p:spPr>
      </p:pic>
      <p:sp>
        <p:nvSpPr>
          <p:cNvPr id="3" name="Text Placeholder 2"/>
          <p:cNvSpPr>
            <a:spLocks noGrp="1"/>
          </p:cNvSpPr>
          <p:nvPr>
            <p:ph type="body" sz="half" idx="2"/>
          </p:nvPr>
        </p:nvSpPr>
        <p:spPr>
          <a:xfrm>
            <a:off x="788568" y="1734528"/>
            <a:ext cx="2971800" cy="4206112"/>
          </a:xfrm>
        </p:spPr>
        <p:txBody>
          <a:bodyPr>
            <a:normAutofit fontScale="92500" lnSpcReduction="10000"/>
          </a:bodyPr>
          <a:lstStyle/>
          <a:p>
            <a:r>
              <a:rPr lang="en-US" dirty="0" smtClean="0"/>
              <a:t>Widely considered the greatest of all American Presidents, Lincoln led the nation through the Civil War.  His Emancipation Proclamation freed all of the enslaved people of the South, and he insisted that in order for the nation to be reunited, Southern States would have to pass the 13</a:t>
            </a:r>
            <a:r>
              <a:rPr lang="en-US" baseline="30000" dirty="0" smtClean="0"/>
              <a:t>th</a:t>
            </a:r>
            <a:r>
              <a:rPr lang="en-US" dirty="0" smtClean="0"/>
              <a:t> Amendment, banning slavery.  His sense of compassion and his eloquence, as evidenced by the Gettysburg Address, helped Americans to survive the most troubling years in our History.  He was assassinated in April of 1865 by John Wilkes Booth, just days after Robert E. Lee surrendered at Appomattox Court House, VA. </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Andrew Johnson</a:t>
            </a:r>
            <a:endParaRPr lang="en-US" dirty="0"/>
          </a:p>
        </p:txBody>
      </p:sp>
      <p:pic>
        <p:nvPicPr>
          <p:cNvPr id="5" name="Content Placeholder 4" descr="Andrew Johnson.jpg"/>
          <p:cNvPicPr>
            <a:picLocks noGrp="1" noChangeAspect="1"/>
          </p:cNvPicPr>
          <p:nvPr>
            <p:ph idx="1"/>
          </p:nvPr>
        </p:nvPicPr>
        <p:blipFill>
          <a:blip r:embed="rId2" cstate="print"/>
          <a:stretch>
            <a:fillRect/>
          </a:stretch>
        </p:blipFill>
        <p:spPr>
          <a:xfrm>
            <a:off x="4343400" y="304800"/>
            <a:ext cx="4185791" cy="6019800"/>
          </a:xfrm>
        </p:spPr>
      </p:pic>
      <p:sp>
        <p:nvSpPr>
          <p:cNvPr id="3" name="Text Placeholder 2"/>
          <p:cNvSpPr>
            <a:spLocks noGrp="1"/>
          </p:cNvSpPr>
          <p:nvPr>
            <p:ph type="body" sz="half" idx="2"/>
          </p:nvPr>
        </p:nvSpPr>
        <p:spPr/>
        <p:txBody>
          <a:bodyPr>
            <a:normAutofit fontScale="92500"/>
          </a:bodyPr>
          <a:lstStyle/>
          <a:p>
            <a:pPr>
              <a:lnSpc>
                <a:spcPct val="150000"/>
              </a:lnSpc>
            </a:pPr>
            <a:r>
              <a:rPr lang="en-US" dirty="0" smtClean="0"/>
              <a:t>A Southerner and a Democrat, Andrew Johnson became the first President of the United States to be impeached – put on trial by the Radical Republicans in Congress following the Civil War for an accused crime.  In fact, the charge was rather contrived, and he was never removed from office – but he was probably the President most hated by Congress during his lifetime!</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Ulysses S. Grant</a:t>
            </a:r>
            <a:endParaRPr lang="en-US" dirty="0"/>
          </a:p>
        </p:txBody>
      </p:sp>
      <p:pic>
        <p:nvPicPr>
          <p:cNvPr id="5" name="Content Placeholder 4" descr="Ulysses S. Grant.jpg"/>
          <p:cNvPicPr>
            <a:picLocks noGrp="1" noChangeAspect="1"/>
          </p:cNvPicPr>
          <p:nvPr>
            <p:ph idx="1"/>
          </p:nvPr>
        </p:nvPicPr>
        <p:blipFill>
          <a:blip r:embed="rId2" cstate="print"/>
          <a:stretch>
            <a:fillRect/>
          </a:stretch>
        </p:blipFill>
        <p:spPr>
          <a:xfrm>
            <a:off x="4377531" y="874712"/>
            <a:ext cx="4076700" cy="5080000"/>
          </a:xfrm>
        </p:spPr>
      </p:pic>
      <p:sp>
        <p:nvSpPr>
          <p:cNvPr id="3" name="Text Placeholder 2"/>
          <p:cNvSpPr>
            <a:spLocks noGrp="1"/>
          </p:cNvSpPr>
          <p:nvPr>
            <p:ph type="body" sz="half" idx="2"/>
          </p:nvPr>
        </p:nvSpPr>
        <p:spPr>
          <a:xfrm>
            <a:off x="768096" y="1676400"/>
            <a:ext cx="3291840" cy="4343400"/>
          </a:xfrm>
        </p:spPr>
        <p:txBody>
          <a:bodyPr/>
          <a:lstStyle/>
          <a:p>
            <a:r>
              <a:rPr lang="en-US" dirty="0" smtClean="0"/>
              <a:t>Although he is frequently condemned as a poor President due to the corruption and graft of his administration, Ulysses S. Grant was genuinely devoted to the cause of Civil Rights for African-Americans and Reconstruction.  He continued to support Freedmen during the Reconstruction by funding the Freedman’s Bureau and keeping up the military occupation to the end of his time in office. </a:t>
            </a:r>
            <a:r>
              <a:rPr lang="en-US" dirty="0"/>
              <a:t> </a:t>
            </a:r>
            <a:r>
              <a:rPr lang="en-US" dirty="0" smtClean="0"/>
              <a:t>His own memoirs are probably a more accurate account of his life than the group of Southern historians that disparaged him after his death.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Washington</a:t>
            </a:r>
            <a:endParaRPr lang="en-US" dirty="0"/>
          </a:p>
        </p:txBody>
      </p:sp>
      <p:pic>
        <p:nvPicPr>
          <p:cNvPr id="5" name="Content Placeholder 4" descr="George Washington.jpg"/>
          <p:cNvPicPr>
            <a:picLocks noGrp="1" noChangeAspect="1"/>
          </p:cNvPicPr>
          <p:nvPr>
            <p:ph idx="1"/>
          </p:nvPr>
        </p:nvPicPr>
        <p:blipFill>
          <a:blip r:embed="rId2" cstate="print"/>
          <a:stretch>
            <a:fillRect/>
          </a:stretch>
        </p:blipFill>
        <p:spPr>
          <a:xfrm>
            <a:off x="4825460" y="822325"/>
            <a:ext cx="3180843" cy="5184775"/>
          </a:xfrm>
        </p:spPr>
      </p:pic>
      <p:sp>
        <p:nvSpPr>
          <p:cNvPr id="3" name="Text Placeholder 2"/>
          <p:cNvSpPr>
            <a:spLocks noGrp="1"/>
          </p:cNvSpPr>
          <p:nvPr>
            <p:ph type="body" sz="half" idx="2"/>
          </p:nvPr>
        </p:nvSpPr>
        <p:spPr/>
        <p:txBody>
          <a:bodyPr/>
          <a:lstStyle/>
          <a:p>
            <a:pPr>
              <a:lnSpc>
                <a:spcPct val="150000"/>
              </a:lnSpc>
            </a:pPr>
            <a:r>
              <a:rPr lang="en-US" dirty="0" smtClean="0"/>
              <a:t>As the first President of the United States, he established precedents for all who would follow him.  During his two terms in office, he saw the Bill of Rights created, signed the Judiciary Act into law, put down the Whiskey Rebellion, and delivered his famous “Farewell Address” to shape American foreign policy for years to come.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Rutherford B. Hayes</a:t>
            </a:r>
            <a:endParaRPr lang="en-US" dirty="0"/>
          </a:p>
        </p:txBody>
      </p:sp>
      <p:pic>
        <p:nvPicPr>
          <p:cNvPr id="5" name="Content Placeholder 4" descr="Rutherford B. Hayes.jpg"/>
          <p:cNvPicPr>
            <a:picLocks noGrp="1" noChangeAspect="1"/>
          </p:cNvPicPr>
          <p:nvPr>
            <p:ph idx="1"/>
          </p:nvPr>
        </p:nvPicPr>
        <p:blipFill>
          <a:blip r:embed="rId2" cstate="print"/>
          <a:stretch>
            <a:fillRect/>
          </a:stretch>
        </p:blipFill>
        <p:spPr>
          <a:xfrm>
            <a:off x="4191000" y="762000"/>
            <a:ext cx="4384408" cy="5334000"/>
          </a:xfrm>
        </p:spPr>
      </p:pic>
      <p:sp>
        <p:nvSpPr>
          <p:cNvPr id="3" name="Text Placeholder 2"/>
          <p:cNvSpPr>
            <a:spLocks noGrp="1"/>
          </p:cNvSpPr>
          <p:nvPr>
            <p:ph type="body" sz="half" idx="2"/>
          </p:nvPr>
        </p:nvSpPr>
        <p:spPr>
          <a:xfrm>
            <a:off x="768096" y="2057400"/>
            <a:ext cx="3291840" cy="3962400"/>
          </a:xfrm>
        </p:spPr>
        <p:txBody>
          <a:bodyPr>
            <a:normAutofit lnSpcReduction="10000"/>
          </a:bodyPr>
          <a:lstStyle/>
          <a:p>
            <a:r>
              <a:rPr lang="en-US" dirty="0" smtClean="0"/>
              <a:t>The man who stole the Presidency from Samuel </a:t>
            </a:r>
            <a:r>
              <a:rPr lang="en-US" dirty="0" err="1" smtClean="0"/>
              <a:t>Tildon</a:t>
            </a:r>
            <a:r>
              <a:rPr lang="en-US" dirty="0" smtClean="0"/>
              <a:t>.  He lost the popular vote in 1876, but when no candidate managed to win a majority of the Electoral College, he was placed in office thanks to the Compromise of 1876.  He became President, but was forced to end the Reconstruction of the American South, thereby undoing most of the gains African-American citizens had made following the Civil War. </a:t>
            </a:r>
            <a:r>
              <a:rPr lang="en-US" dirty="0" smtClean="0"/>
              <a:t>  Hayes was a miserable President, and left ex-slaves without the protection of the Union Army or the federal government.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Garfield</a:t>
            </a:r>
            <a:endParaRPr lang="en-US" dirty="0"/>
          </a:p>
        </p:txBody>
      </p:sp>
      <p:pic>
        <p:nvPicPr>
          <p:cNvPr id="5" name="Content Placeholder 4" descr="James Garfield.jpg"/>
          <p:cNvPicPr>
            <a:picLocks noGrp="1" noChangeAspect="1"/>
          </p:cNvPicPr>
          <p:nvPr>
            <p:ph idx="1"/>
          </p:nvPr>
        </p:nvPicPr>
        <p:blipFill>
          <a:blip r:embed="rId2" cstate="print"/>
          <a:stretch>
            <a:fillRect/>
          </a:stretch>
        </p:blipFill>
        <p:spPr>
          <a:xfrm>
            <a:off x="4267200" y="1524000"/>
            <a:ext cx="4248915" cy="4217128"/>
          </a:xfrm>
        </p:spPr>
      </p:pic>
      <p:sp>
        <p:nvSpPr>
          <p:cNvPr id="3" name="Text Placeholder 2"/>
          <p:cNvSpPr>
            <a:spLocks noGrp="1"/>
          </p:cNvSpPr>
          <p:nvPr>
            <p:ph type="body" sz="half" idx="2"/>
          </p:nvPr>
        </p:nvSpPr>
        <p:spPr>
          <a:xfrm>
            <a:off x="768096" y="1752600"/>
            <a:ext cx="3291840" cy="4267200"/>
          </a:xfrm>
        </p:spPr>
        <p:txBody>
          <a:bodyPr/>
          <a:lstStyle/>
          <a:p>
            <a:r>
              <a:rPr lang="en-US" dirty="0" smtClean="0"/>
              <a:t>James Garfield was killed by an angry office seeker in 1881.  He had pledged to bring an end to the so called “Spoils System” – which awarded government jobs to men and women who were the friends, families, and political supporters of victorious candidates.  After Garfield’s death, Congress passed the Pendleton Act – requiring government employees to pass competency tests before they would be eligible for government jobs. </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Chester Arthur</a:t>
            </a:r>
            <a:endParaRPr lang="en-US" dirty="0"/>
          </a:p>
        </p:txBody>
      </p:sp>
      <p:pic>
        <p:nvPicPr>
          <p:cNvPr id="5" name="Content Placeholder 4" descr="Chester Arthur.jpg"/>
          <p:cNvPicPr>
            <a:picLocks noGrp="1" noChangeAspect="1"/>
          </p:cNvPicPr>
          <p:nvPr>
            <p:ph idx="1"/>
          </p:nvPr>
        </p:nvPicPr>
        <p:blipFill>
          <a:blip r:embed="rId3" cstate="print"/>
          <a:stretch>
            <a:fillRect/>
          </a:stretch>
        </p:blipFill>
        <p:spPr>
          <a:xfrm>
            <a:off x="4367094" y="822325"/>
            <a:ext cx="4097574" cy="5184775"/>
          </a:xfrm>
        </p:spPr>
      </p:pic>
      <p:sp>
        <p:nvSpPr>
          <p:cNvPr id="3" name="Text Placeholder 2"/>
          <p:cNvSpPr>
            <a:spLocks noGrp="1"/>
          </p:cNvSpPr>
          <p:nvPr>
            <p:ph type="body" sz="half" idx="2"/>
          </p:nvPr>
        </p:nvSpPr>
        <p:spPr>
          <a:xfrm>
            <a:off x="768096" y="1676400"/>
            <a:ext cx="3291840" cy="4343400"/>
          </a:xfrm>
        </p:spPr>
        <p:txBody>
          <a:bodyPr/>
          <a:lstStyle/>
          <a:p>
            <a:pPr>
              <a:lnSpc>
                <a:spcPct val="150000"/>
              </a:lnSpc>
            </a:pPr>
            <a:r>
              <a:rPr lang="en-US" dirty="0" smtClean="0"/>
              <a:t>He became President upon the </a:t>
            </a:r>
          </a:p>
          <a:p>
            <a:pPr>
              <a:lnSpc>
                <a:spcPct val="150000"/>
              </a:lnSpc>
            </a:pPr>
            <a:r>
              <a:rPr lang="en-US" dirty="0" smtClean="0"/>
              <a:t>death of James A. Garfield by assassination in 1881.  The most significant accomplishment of his Presidency was the passage of the Pendleton Act in 1883</a:t>
            </a:r>
            <a:r>
              <a:rPr lang="en-US" dirty="0" smtClean="0"/>
              <a:t>.  He was an accidental President.</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Grover Cleveland</a:t>
            </a:r>
            <a:endParaRPr lang="en-US" dirty="0"/>
          </a:p>
        </p:txBody>
      </p:sp>
      <p:pic>
        <p:nvPicPr>
          <p:cNvPr id="8" name="Content Placeholder 7" descr="Grover Cleveland.jpg"/>
          <p:cNvPicPr>
            <a:picLocks noGrp="1" noChangeAspect="1"/>
          </p:cNvPicPr>
          <p:nvPr>
            <p:ph idx="1"/>
          </p:nvPr>
        </p:nvPicPr>
        <p:blipFill>
          <a:blip r:embed="rId2" cstate="print"/>
          <a:stretch>
            <a:fillRect/>
          </a:stretch>
        </p:blipFill>
        <p:spPr>
          <a:xfrm>
            <a:off x="4826072" y="1051820"/>
            <a:ext cx="3179618" cy="4725785"/>
          </a:xfrm>
        </p:spPr>
      </p:pic>
      <p:sp>
        <p:nvSpPr>
          <p:cNvPr id="7" name="Text Placeholder 6"/>
          <p:cNvSpPr>
            <a:spLocks noGrp="1"/>
          </p:cNvSpPr>
          <p:nvPr>
            <p:ph type="body" sz="half" idx="2"/>
          </p:nvPr>
        </p:nvSpPr>
        <p:spPr/>
        <p:txBody>
          <a:bodyPr/>
          <a:lstStyle/>
          <a:p>
            <a:pPr>
              <a:lnSpc>
                <a:spcPct val="150000"/>
              </a:lnSpc>
            </a:pPr>
            <a:r>
              <a:rPr lang="en-US" dirty="0" smtClean="0"/>
              <a:t>Cleveland is the only President to be elected to two non-consecutive terms.  He was a devoted Anti-Imperialist.  When American planters overthrew Queen </a:t>
            </a:r>
            <a:r>
              <a:rPr lang="en-US" dirty="0" err="1" smtClean="0"/>
              <a:t>Lilioukalani</a:t>
            </a:r>
            <a:r>
              <a:rPr lang="en-US" dirty="0" smtClean="0"/>
              <a:t> in Hawaii in 1893, he refused to annex the islands under their illegitimate provisional government. </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Benjamin Harrison</a:t>
            </a:r>
            <a:endParaRPr lang="en-US" dirty="0"/>
          </a:p>
        </p:txBody>
      </p:sp>
      <p:pic>
        <p:nvPicPr>
          <p:cNvPr id="5" name="Content Placeholder 4" descr="Benjamin Harrison.jpg"/>
          <p:cNvPicPr>
            <a:picLocks noGrp="1" noChangeAspect="1"/>
          </p:cNvPicPr>
          <p:nvPr>
            <p:ph idx="1"/>
          </p:nvPr>
        </p:nvPicPr>
        <p:blipFill>
          <a:blip r:embed="rId2" cstate="print"/>
          <a:stretch>
            <a:fillRect/>
          </a:stretch>
        </p:blipFill>
        <p:spPr>
          <a:xfrm>
            <a:off x="4343400" y="609600"/>
            <a:ext cx="4474464" cy="5792186"/>
          </a:xfrm>
        </p:spPr>
      </p:pic>
      <p:sp>
        <p:nvSpPr>
          <p:cNvPr id="3" name="Text Placeholder 2"/>
          <p:cNvSpPr>
            <a:spLocks noGrp="1"/>
          </p:cNvSpPr>
          <p:nvPr>
            <p:ph type="body" sz="half" idx="2"/>
          </p:nvPr>
        </p:nvSpPr>
        <p:spPr/>
        <p:txBody>
          <a:bodyPr/>
          <a:lstStyle/>
          <a:p>
            <a:pPr>
              <a:lnSpc>
                <a:spcPct val="150000"/>
              </a:lnSpc>
            </a:pPr>
            <a:r>
              <a:rPr lang="en-US" dirty="0" smtClean="0"/>
              <a:t>He was elected in the year 1888, defeating Grover Cleveland and occupying the term between  Grover Cleveland’s two non-consecutive presidencies.  He was also a distant relative of the other Harrison – William Henry Harrison.  Fortunately, Benjamin Harrison’s presidency lasted much longer!</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Grover Cleveland</a:t>
            </a:r>
            <a:endParaRPr lang="en-US" dirty="0"/>
          </a:p>
        </p:txBody>
      </p:sp>
      <p:pic>
        <p:nvPicPr>
          <p:cNvPr id="8" name="Content Placeholder 7" descr="Grover Cleveland.jpg"/>
          <p:cNvPicPr>
            <a:picLocks noGrp="1" noChangeAspect="1"/>
          </p:cNvPicPr>
          <p:nvPr>
            <p:ph idx="1"/>
          </p:nvPr>
        </p:nvPicPr>
        <p:blipFill>
          <a:blip r:embed="rId2" cstate="print"/>
          <a:stretch>
            <a:fillRect/>
          </a:stretch>
        </p:blipFill>
        <p:spPr>
          <a:xfrm>
            <a:off x="4826072" y="1051820"/>
            <a:ext cx="3179618" cy="4725785"/>
          </a:xfrm>
        </p:spPr>
      </p:pic>
      <p:sp>
        <p:nvSpPr>
          <p:cNvPr id="7" name="Text Placeholder 6"/>
          <p:cNvSpPr>
            <a:spLocks noGrp="1"/>
          </p:cNvSpPr>
          <p:nvPr>
            <p:ph type="body" sz="half" idx="2"/>
          </p:nvPr>
        </p:nvSpPr>
        <p:spPr/>
        <p:txBody>
          <a:bodyPr/>
          <a:lstStyle/>
          <a:p>
            <a:pPr>
              <a:lnSpc>
                <a:spcPct val="150000"/>
              </a:lnSpc>
            </a:pPr>
            <a:r>
              <a:rPr lang="en-US" dirty="0" smtClean="0"/>
              <a:t>Cleveland is the only President to be elected to two non-consecutive terms.  He was a devoted Anti-Imperialist.  When American planters overthrew Queen </a:t>
            </a:r>
            <a:r>
              <a:rPr lang="en-US" dirty="0" err="1" smtClean="0"/>
              <a:t>Lilioukalani</a:t>
            </a:r>
            <a:r>
              <a:rPr lang="en-US" dirty="0" smtClean="0"/>
              <a:t> in Hawaii in 1893, he refused to annex the islands under their illegitimate provisional government. </a:t>
            </a:r>
            <a:endParaRPr lang="en-US" dirty="0"/>
          </a:p>
        </p:txBody>
      </p:sp>
    </p:spTree>
    <p:extLst>
      <p:ext uri="{BB962C8B-B14F-4D97-AF65-F5344CB8AC3E}">
        <p14:creationId xmlns:p14="http://schemas.microsoft.com/office/powerpoint/2010/main" val="38256105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McKinley</a:t>
            </a:r>
            <a:endParaRPr lang="en-US" dirty="0"/>
          </a:p>
        </p:txBody>
      </p:sp>
      <p:pic>
        <p:nvPicPr>
          <p:cNvPr id="5" name="Content Placeholder 4" descr="William McKinley.png"/>
          <p:cNvPicPr>
            <a:picLocks noGrp="1" noChangeAspect="1"/>
          </p:cNvPicPr>
          <p:nvPr>
            <p:ph idx="1"/>
          </p:nvPr>
        </p:nvPicPr>
        <p:blipFill>
          <a:blip r:embed="rId2" cstate="print"/>
          <a:stretch>
            <a:fillRect/>
          </a:stretch>
        </p:blipFill>
        <p:spPr>
          <a:xfrm>
            <a:off x="4763647" y="1286551"/>
            <a:ext cx="3304468" cy="4256322"/>
          </a:xfrm>
        </p:spPr>
      </p:pic>
      <p:sp>
        <p:nvSpPr>
          <p:cNvPr id="3" name="Text Placeholder 2"/>
          <p:cNvSpPr>
            <a:spLocks noGrp="1"/>
          </p:cNvSpPr>
          <p:nvPr>
            <p:ph type="body" sz="half" idx="2"/>
          </p:nvPr>
        </p:nvSpPr>
        <p:spPr>
          <a:xfrm>
            <a:off x="768096" y="1676400"/>
            <a:ext cx="3291840" cy="4343400"/>
          </a:xfrm>
        </p:spPr>
        <p:txBody>
          <a:bodyPr>
            <a:normAutofit/>
          </a:bodyPr>
          <a:lstStyle/>
          <a:p>
            <a:pPr>
              <a:lnSpc>
                <a:spcPct val="150000"/>
              </a:lnSpc>
            </a:pPr>
            <a:r>
              <a:rPr lang="en-US" dirty="0" smtClean="0"/>
              <a:t>His time in office included the Spanish American War – and resulted in much overseas expansion and colonization.  The United States claimed Puerto Rico, the Philippines, and Guam after the war; the nation also claimed the right to build a naval base at Guantanamo Bay in Cuba, annexed Hawaii, and American Samoa.  Sadly, he too was assassinated, by an anarchist.</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669262"/>
          </a:xfrm>
        </p:spPr>
        <p:txBody>
          <a:bodyPr>
            <a:noAutofit/>
          </a:bodyPr>
          <a:lstStyle/>
          <a:p>
            <a:pPr lvl="0" algn="l">
              <a:lnSpc>
                <a:spcPct val="100000"/>
              </a:lnSpc>
              <a:spcBef>
                <a:spcPts val="0"/>
              </a:spcBef>
              <a:spcAft>
                <a:spcPts val="200"/>
              </a:spcAft>
              <a:buClr>
                <a:srgbClr val="93A299"/>
              </a:buClr>
              <a:buSzPct val="100000"/>
            </a:pPr>
            <a:r>
              <a:rPr lang="en-US" sz="1600" cap="none" spc="0" dirty="0" smtClean="0">
                <a:solidFill>
                  <a:prstClr val="white">
                    <a:lumMod val="95000"/>
                    <a:lumOff val="5000"/>
                  </a:prstClr>
                </a:solidFill>
                <a:latin typeface="Tw Cen MT" panose="020B0602020104020603"/>
                <a:ea typeface="+mn-ea"/>
                <a:cs typeface="+mn-cs"/>
              </a:rPr>
              <a:t/>
            </a:r>
            <a:br>
              <a:rPr lang="en-US" sz="1600" cap="none" spc="0" dirty="0" smtClean="0">
                <a:solidFill>
                  <a:prstClr val="white">
                    <a:lumMod val="95000"/>
                    <a:lumOff val="5000"/>
                  </a:prstClr>
                </a:solidFill>
                <a:latin typeface="Tw Cen MT" panose="020B0602020104020603"/>
                <a:ea typeface="+mn-ea"/>
                <a:cs typeface="+mn-cs"/>
              </a:rPr>
            </a:br>
            <a:r>
              <a:rPr lang="en-US" sz="1600" cap="none" spc="0" dirty="0" smtClean="0">
                <a:solidFill>
                  <a:prstClr val="white">
                    <a:lumMod val="95000"/>
                    <a:lumOff val="5000"/>
                  </a:prstClr>
                </a:solidFill>
                <a:latin typeface="Tw Cen MT" panose="020B0602020104020603"/>
                <a:ea typeface="+mn-ea"/>
                <a:cs typeface="+mn-cs"/>
              </a:rPr>
              <a:t>He </a:t>
            </a:r>
            <a:r>
              <a:rPr lang="en-US" sz="1600" cap="none" spc="0" dirty="0">
                <a:solidFill>
                  <a:prstClr val="white">
                    <a:lumMod val="95000"/>
                    <a:lumOff val="5000"/>
                  </a:prstClr>
                </a:solidFill>
                <a:latin typeface="Tw Cen MT" panose="020B0602020104020603"/>
                <a:ea typeface="+mn-ea"/>
                <a:cs typeface="+mn-cs"/>
              </a:rPr>
              <a:t>became President when McKinley was assassinated, and was the youngest President in US History at the time. </a:t>
            </a:r>
            <a:r>
              <a:rPr lang="en-US" sz="1600" cap="none" spc="0" dirty="0" smtClean="0">
                <a:solidFill>
                  <a:prstClr val="white">
                    <a:lumMod val="95000"/>
                    <a:lumOff val="5000"/>
                  </a:prstClr>
                </a:solidFill>
                <a:latin typeface="Tw Cen MT" panose="020B0602020104020603"/>
                <a:ea typeface="+mn-ea"/>
                <a:cs typeface="+mn-cs"/>
              </a:rPr>
              <a:t> He </a:t>
            </a:r>
            <a:r>
              <a:rPr lang="en-US" sz="1600" cap="none" spc="0" dirty="0">
                <a:solidFill>
                  <a:prstClr val="white">
                    <a:lumMod val="95000"/>
                    <a:lumOff val="5000"/>
                  </a:prstClr>
                </a:solidFill>
                <a:latin typeface="Tw Cen MT" panose="020B0602020104020603"/>
                <a:ea typeface="+mn-ea"/>
                <a:cs typeface="+mn-cs"/>
              </a:rPr>
              <a:t>was known as a trustbuster, for enforcing the Sherman Anti-Trust Act against companies like Standard </a:t>
            </a:r>
            <a:r>
              <a:rPr lang="en-US" sz="1600" cap="none" spc="0" dirty="0" smtClean="0">
                <a:solidFill>
                  <a:prstClr val="white">
                    <a:lumMod val="95000"/>
                    <a:lumOff val="5000"/>
                  </a:prstClr>
                </a:solidFill>
                <a:latin typeface="Tw Cen MT" panose="020B0602020104020603"/>
                <a:ea typeface="+mn-ea"/>
                <a:cs typeface="+mn-cs"/>
              </a:rPr>
              <a:t>Oil.  After </a:t>
            </a:r>
            <a:r>
              <a:rPr lang="en-US" sz="1600" cap="none" spc="0" dirty="0">
                <a:solidFill>
                  <a:prstClr val="white">
                    <a:lumMod val="95000"/>
                    <a:lumOff val="5000"/>
                  </a:prstClr>
                </a:solidFill>
                <a:latin typeface="Tw Cen MT" panose="020B0602020104020603"/>
                <a:ea typeface="+mn-ea"/>
                <a:cs typeface="+mn-cs"/>
              </a:rPr>
              <a:t>reading Upton Sinclair’s </a:t>
            </a:r>
            <a:r>
              <a:rPr lang="en-US" sz="1600" i="1" u="sng" cap="none" spc="0" dirty="0">
                <a:solidFill>
                  <a:prstClr val="white">
                    <a:lumMod val="95000"/>
                    <a:lumOff val="5000"/>
                  </a:prstClr>
                </a:solidFill>
                <a:latin typeface="Tw Cen MT" panose="020B0602020104020603"/>
                <a:ea typeface="+mn-ea"/>
                <a:cs typeface="+mn-cs"/>
              </a:rPr>
              <a:t>The Jungle</a:t>
            </a:r>
            <a:r>
              <a:rPr lang="en-US" sz="1600" cap="none" spc="0" dirty="0">
                <a:solidFill>
                  <a:prstClr val="white">
                    <a:lumMod val="95000"/>
                    <a:lumOff val="5000"/>
                  </a:prstClr>
                </a:solidFill>
                <a:latin typeface="Tw Cen MT" panose="020B0602020104020603"/>
                <a:ea typeface="+mn-ea"/>
                <a:cs typeface="+mn-cs"/>
              </a:rPr>
              <a:t>, he helped to pass both the Meat Inspection Act and the Pure Food and Drug Act. </a:t>
            </a:r>
            <a:r>
              <a:rPr lang="en-US" sz="1600" cap="none" spc="0" dirty="0" smtClean="0">
                <a:solidFill>
                  <a:prstClr val="white">
                    <a:lumMod val="95000"/>
                    <a:lumOff val="5000"/>
                  </a:prstClr>
                </a:solidFill>
                <a:latin typeface="Tw Cen MT" panose="020B0602020104020603"/>
                <a:ea typeface="+mn-ea"/>
                <a:cs typeface="+mn-cs"/>
              </a:rPr>
              <a:t> As </a:t>
            </a:r>
            <a:r>
              <a:rPr lang="en-US" sz="1600" cap="none" spc="0" dirty="0">
                <a:solidFill>
                  <a:prstClr val="white">
                    <a:lumMod val="95000"/>
                    <a:lumOff val="5000"/>
                  </a:prstClr>
                </a:solidFill>
                <a:latin typeface="Tw Cen MT" panose="020B0602020104020603"/>
                <a:ea typeface="+mn-ea"/>
                <a:cs typeface="+mn-cs"/>
              </a:rPr>
              <a:t>a committed conservationist, he helped to establish the National Park System. </a:t>
            </a:r>
            <a:br>
              <a:rPr lang="en-US" sz="1600" cap="none" spc="0" dirty="0">
                <a:solidFill>
                  <a:prstClr val="white">
                    <a:lumMod val="95000"/>
                    <a:lumOff val="5000"/>
                  </a:prstClr>
                </a:solidFill>
                <a:latin typeface="Tw Cen MT" panose="020B0602020104020603"/>
                <a:ea typeface="+mn-ea"/>
                <a:cs typeface="+mn-cs"/>
              </a:rPr>
            </a:br>
            <a:endParaRPr lang="en-US" sz="1600" dirty="0"/>
          </a:p>
        </p:txBody>
      </p:sp>
      <p:pic>
        <p:nvPicPr>
          <p:cNvPr id="5" name="Content Placeholder 4" descr="Theodore Roosevelt.jpg"/>
          <p:cNvPicPr>
            <a:picLocks noGrp="1" noChangeAspect="1"/>
          </p:cNvPicPr>
          <p:nvPr>
            <p:ph type="pic" idx="1"/>
          </p:nvPr>
        </p:nvPicPr>
        <p:blipFill>
          <a:blip r:embed="rId2" cstate="print"/>
          <a:srcRect t="18349" b="18349"/>
          <a:stretch>
            <a:fillRect/>
          </a:stretch>
        </p:blipFill>
        <p:spPr/>
      </p:pic>
      <p:sp>
        <p:nvSpPr>
          <p:cNvPr id="3" name="Text Placeholder 2"/>
          <p:cNvSpPr>
            <a:spLocks noGrp="1"/>
          </p:cNvSpPr>
          <p:nvPr>
            <p:ph type="body" sz="half" idx="2"/>
          </p:nvPr>
        </p:nvSpPr>
        <p:spPr/>
        <p:txBody>
          <a:bodyPr>
            <a:normAutofit/>
          </a:bodyPr>
          <a:lstStyle/>
          <a:p>
            <a:r>
              <a:rPr lang="en-US" sz="4400" cap="all" spc="200" dirty="0">
                <a:solidFill>
                  <a:prstClr val="white">
                    <a:lumMod val="95000"/>
                    <a:lumOff val="5000"/>
                  </a:prstClr>
                </a:solidFill>
                <a:latin typeface="Tw Cen MT Condensed" panose="020B0606020104020203"/>
                <a:ea typeface="+mj-ea"/>
                <a:cs typeface="+mj-cs"/>
              </a:rPr>
              <a:t>Theodore Roosevelt</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Howard Taft</a:t>
            </a:r>
            <a:endParaRPr lang="en-US" dirty="0"/>
          </a:p>
        </p:txBody>
      </p:sp>
      <p:pic>
        <p:nvPicPr>
          <p:cNvPr id="5" name="Content Placeholder 4" descr="WIlliam Howard Taft.jpg"/>
          <p:cNvPicPr>
            <a:picLocks noGrp="1" noChangeAspect="1"/>
          </p:cNvPicPr>
          <p:nvPr>
            <p:ph idx="1"/>
          </p:nvPr>
        </p:nvPicPr>
        <p:blipFill>
          <a:blip r:embed="rId2" cstate="print"/>
          <a:stretch>
            <a:fillRect/>
          </a:stretch>
        </p:blipFill>
        <p:spPr>
          <a:xfrm>
            <a:off x="4333870" y="822325"/>
            <a:ext cx="4164022" cy="5184775"/>
          </a:xfrm>
        </p:spPr>
      </p:pic>
      <p:sp>
        <p:nvSpPr>
          <p:cNvPr id="3" name="Text Placeholder 2"/>
          <p:cNvSpPr>
            <a:spLocks noGrp="1"/>
          </p:cNvSpPr>
          <p:nvPr>
            <p:ph type="body" sz="half" idx="2"/>
          </p:nvPr>
        </p:nvSpPr>
        <p:spPr/>
        <p:txBody>
          <a:bodyPr/>
          <a:lstStyle/>
          <a:p>
            <a:pPr>
              <a:lnSpc>
                <a:spcPct val="150000"/>
              </a:lnSpc>
            </a:pPr>
            <a:r>
              <a:rPr lang="en-US" dirty="0" smtClean="0"/>
              <a:t>He was the only President to serve on the United States Supreme Court after having been President. </a:t>
            </a:r>
          </a:p>
          <a:p>
            <a:pPr marL="361188" indent="-342900">
              <a:lnSpc>
                <a:spcPct val="150000"/>
              </a:lnSpc>
              <a:buFont typeface="Wingdings" pitchFamily="2" charset="2"/>
              <a:buChar char="q"/>
            </a:pPr>
            <a:endParaRPr lang="en-US" dirty="0" smtClean="0"/>
          </a:p>
          <a:p>
            <a:pPr>
              <a:lnSpc>
                <a:spcPct val="150000"/>
              </a:lnSpc>
            </a:pPr>
            <a:r>
              <a:rPr lang="en-US" dirty="0" smtClean="0"/>
              <a:t>During the Election of 1912, he ran against his political mentor – Theodore Roosevelt, and Woodrow Wilson, who defeated them both. </a:t>
            </a:r>
          </a:p>
          <a:p>
            <a:pPr>
              <a:buFont typeface="Wingdings" pitchFamily="2" charset="2"/>
              <a:buChar char="q"/>
            </a:pP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3291840" cy="1204891"/>
          </a:xfrm>
        </p:spPr>
        <p:txBody>
          <a:bodyPr/>
          <a:lstStyle/>
          <a:p>
            <a:r>
              <a:rPr lang="en-US" dirty="0" smtClean="0"/>
              <a:t>Woodrow Wilson</a:t>
            </a:r>
            <a:endParaRPr lang="en-US" dirty="0"/>
          </a:p>
        </p:txBody>
      </p:sp>
      <p:pic>
        <p:nvPicPr>
          <p:cNvPr id="5" name="Content Placeholder 4" descr="Woodrow Wilson.jpg"/>
          <p:cNvPicPr>
            <a:picLocks noGrp="1" noChangeAspect="1"/>
          </p:cNvPicPr>
          <p:nvPr>
            <p:ph idx="1"/>
          </p:nvPr>
        </p:nvPicPr>
        <p:blipFill>
          <a:blip r:embed="rId2" cstate="print"/>
          <a:stretch>
            <a:fillRect/>
          </a:stretch>
        </p:blipFill>
        <p:spPr>
          <a:xfrm>
            <a:off x="4612481" y="822325"/>
            <a:ext cx="3606800" cy="5184775"/>
          </a:xfrm>
        </p:spPr>
      </p:pic>
      <p:sp>
        <p:nvSpPr>
          <p:cNvPr id="3" name="Text Placeholder 2"/>
          <p:cNvSpPr>
            <a:spLocks noGrp="1"/>
          </p:cNvSpPr>
          <p:nvPr>
            <p:ph type="body" sz="half" idx="2"/>
          </p:nvPr>
        </p:nvSpPr>
        <p:spPr>
          <a:xfrm>
            <a:off x="768096" y="1371600"/>
            <a:ext cx="3499104" cy="4953000"/>
          </a:xfrm>
        </p:spPr>
        <p:txBody>
          <a:bodyPr/>
          <a:lstStyle/>
          <a:p>
            <a:pPr>
              <a:lnSpc>
                <a:spcPct val="150000"/>
              </a:lnSpc>
            </a:pPr>
            <a:r>
              <a:rPr lang="en-US" dirty="0" smtClean="0"/>
              <a:t>“He Kept Us Out of War” was this President’s campaign slogan in the Election of 1916.  In April of 1917, he asked Congress to declare war on Germany to “Make the World Safe for Democracy.”  His Fourteen Point Plan to restore Europe after World War I was adopted in the Treaty of Versailles. </a:t>
            </a:r>
            <a:r>
              <a:rPr lang="en-US" dirty="0" smtClean="0"/>
              <a:t>  On a personal level, he was an extremely racist man who re-segregated the White House and gave D.W. Griffith’s </a:t>
            </a:r>
            <a:r>
              <a:rPr lang="en-US" i="1" u="sng" dirty="0" smtClean="0"/>
              <a:t>The Birth of a Nation</a:t>
            </a:r>
            <a:r>
              <a:rPr lang="en-US" dirty="0" smtClean="0"/>
              <a:t> rave reviews.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Adams</a:t>
            </a:r>
            <a:endParaRPr lang="en-US" dirty="0"/>
          </a:p>
        </p:txBody>
      </p:sp>
      <p:pic>
        <p:nvPicPr>
          <p:cNvPr id="5" name="Content Placeholder 4" descr="John Adams.jpg"/>
          <p:cNvPicPr>
            <a:picLocks noGrp="1" noChangeAspect="1"/>
          </p:cNvPicPr>
          <p:nvPr>
            <p:ph idx="1"/>
          </p:nvPr>
        </p:nvPicPr>
        <p:blipFill>
          <a:blip r:embed="rId2" cstate="print"/>
          <a:stretch>
            <a:fillRect/>
          </a:stretch>
        </p:blipFill>
        <p:spPr>
          <a:xfrm>
            <a:off x="4286250" y="1671970"/>
            <a:ext cx="4259263" cy="3485485"/>
          </a:xfrm>
        </p:spPr>
      </p:pic>
      <p:sp>
        <p:nvSpPr>
          <p:cNvPr id="3" name="Text Placeholder 2"/>
          <p:cNvSpPr>
            <a:spLocks noGrp="1"/>
          </p:cNvSpPr>
          <p:nvPr>
            <p:ph type="body" sz="half" idx="2"/>
          </p:nvPr>
        </p:nvSpPr>
        <p:spPr/>
        <p:txBody>
          <a:bodyPr>
            <a:normAutofit fontScale="92500"/>
          </a:bodyPr>
          <a:lstStyle/>
          <a:p>
            <a:pPr>
              <a:lnSpc>
                <a:spcPct val="150000"/>
              </a:lnSpc>
            </a:pPr>
            <a:r>
              <a:rPr lang="en-US" dirty="0" smtClean="0"/>
              <a:t>The second President of the United States, John Adams was a Federalist concerned with protecting American interests and securing the nation’s government.  The Alien and Sedition Acts, passed during his Presidency, probably violated the Constitution, and were steadfastly opposed by the emerging rival party of the day, Thomas Jefferson’s Democratic-Republicans.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Warren G. Harding</a:t>
            </a:r>
            <a:endParaRPr lang="en-US" dirty="0"/>
          </a:p>
        </p:txBody>
      </p:sp>
      <p:pic>
        <p:nvPicPr>
          <p:cNvPr id="5" name="Content Placeholder 4" descr="Warren.G.Harding.jpg"/>
          <p:cNvPicPr>
            <a:picLocks noGrp="1" noChangeAspect="1"/>
          </p:cNvPicPr>
          <p:nvPr>
            <p:ph idx="1"/>
          </p:nvPr>
        </p:nvPicPr>
        <p:blipFill>
          <a:blip r:embed="rId2" cstate="print"/>
          <a:stretch>
            <a:fillRect/>
          </a:stretch>
        </p:blipFill>
        <p:spPr>
          <a:xfrm>
            <a:off x="4724400" y="762000"/>
            <a:ext cx="3810000" cy="5362222"/>
          </a:xfrm>
        </p:spPr>
      </p:pic>
      <p:sp>
        <p:nvSpPr>
          <p:cNvPr id="3" name="Text Placeholder 2"/>
          <p:cNvSpPr>
            <a:spLocks noGrp="1"/>
          </p:cNvSpPr>
          <p:nvPr>
            <p:ph type="body" sz="half" idx="2"/>
          </p:nvPr>
        </p:nvSpPr>
        <p:spPr>
          <a:xfrm>
            <a:off x="768096" y="1752600"/>
            <a:ext cx="3575304" cy="4267200"/>
          </a:xfrm>
        </p:spPr>
        <p:txBody>
          <a:bodyPr/>
          <a:lstStyle/>
          <a:p>
            <a:pPr>
              <a:lnSpc>
                <a:spcPct val="150000"/>
              </a:lnSpc>
            </a:pPr>
            <a:r>
              <a:rPr lang="en-US" dirty="0" smtClean="0"/>
              <a:t>He promised Americans a “Return to Normalcy” after World War I and the rise of Radicalism left many Americans upset and disturbed.  He was notoriously corrupt, however, allowing the Teapot Dome Scandal to happen on his watch.  He died in office in 1923. </a:t>
            </a:r>
            <a:r>
              <a:rPr lang="en-US" dirty="0" smtClean="0"/>
              <a:t>  While the nation grieved the loss of the President, it was soon revealed that personal scandals and government corruption ran rampant while he was in office. </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Calvin Coolidge</a:t>
            </a:r>
            <a:endParaRPr lang="en-US" dirty="0"/>
          </a:p>
        </p:txBody>
      </p:sp>
      <p:pic>
        <p:nvPicPr>
          <p:cNvPr id="5" name="Content Placeholder 4" descr="Calvin Coolidge.jpg"/>
          <p:cNvPicPr>
            <a:picLocks noGrp="1" noChangeAspect="1"/>
          </p:cNvPicPr>
          <p:nvPr>
            <p:ph idx="1"/>
          </p:nvPr>
        </p:nvPicPr>
        <p:blipFill>
          <a:blip r:embed="rId2" cstate="print"/>
          <a:stretch>
            <a:fillRect/>
          </a:stretch>
        </p:blipFill>
        <p:spPr>
          <a:xfrm>
            <a:off x="4267200" y="1285875"/>
            <a:ext cx="4236174" cy="4733925"/>
          </a:xfrm>
        </p:spPr>
      </p:pic>
      <p:sp>
        <p:nvSpPr>
          <p:cNvPr id="3" name="Text Placeholder 2"/>
          <p:cNvSpPr>
            <a:spLocks noGrp="1"/>
          </p:cNvSpPr>
          <p:nvPr>
            <p:ph type="body" sz="half" idx="2"/>
          </p:nvPr>
        </p:nvSpPr>
        <p:spPr/>
        <p:txBody>
          <a:bodyPr>
            <a:normAutofit/>
          </a:bodyPr>
          <a:lstStyle/>
          <a:p>
            <a:pPr>
              <a:lnSpc>
                <a:spcPct val="150000"/>
              </a:lnSpc>
            </a:pPr>
            <a:r>
              <a:rPr lang="en-US" dirty="0" smtClean="0"/>
              <a:t>“Silent Cal” presided over the United States during an era of enormous prosperity, and exclaimed, “The business of the American people is business!”  Unfortunately, during his administration too many American were running their businesses on credit and overproducing – the Great Depression was caused in part by the laissez-faire economics of the era.</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471509"/>
            <a:ext cx="3291840" cy="747691"/>
          </a:xfrm>
        </p:spPr>
        <p:txBody>
          <a:bodyPr/>
          <a:lstStyle/>
          <a:p>
            <a:r>
              <a:rPr lang="en-US" dirty="0" smtClean="0"/>
              <a:t>Herbert Hoover</a:t>
            </a:r>
            <a:endParaRPr lang="en-US" dirty="0"/>
          </a:p>
        </p:txBody>
      </p:sp>
      <p:pic>
        <p:nvPicPr>
          <p:cNvPr id="7" name="Content Placeholder 6" descr="Herbert Hoover.jpg"/>
          <p:cNvPicPr>
            <a:picLocks noGrp="1" noChangeAspect="1"/>
          </p:cNvPicPr>
          <p:nvPr>
            <p:ph idx="1"/>
          </p:nvPr>
        </p:nvPicPr>
        <p:blipFill>
          <a:blip r:embed="rId2" cstate="print"/>
          <a:stretch>
            <a:fillRect/>
          </a:stretch>
        </p:blipFill>
        <p:spPr>
          <a:xfrm>
            <a:off x="4574381" y="881062"/>
            <a:ext cx="3683000" cy="5067300"/>
          </a:xfrm>
        </p:spPr>
      </p:pic>
      <p:sp>
        <p:nvSpPr>
          <p:cNvPr id="3" name="Text Placeholder 2"/>
          <p:cNvSpPr>
            <a:spLocks noGrp="1"/>
          </p:cNvSpPr>
          <p:nvPr>
            <p:ph type="body" sz="half" idx="2"/>
          </p:nvPr>
        </p:nvSpPr>
        <p:spPr>
          <a:xfrm>
            <a:off x="760998" y="1219200"/>
            <a:ext cx="3582401" cy="4876800"/>
          </a:xfrm>
        </p:spPr>
        <p:txBody>
          <a:bodyPr>
            <a:normAutofit/>
          </a:bodyPr>
          <a:lstStyle/>
          <a:p>
            <a:pPr>
              <a:lnSpc>
                <a:spcPct val="150000"/>
              </a:lnSpc>
            </a:pPr>
            <a:r>
              <a:rPr lang="en-US" dirty="0" smtClean="0"/>
              <a:t>He was the President of the United States when the Stock Market collapsed and the Great Depression began, and he was blamed for being unsympathetic towards the poor.  Newspapers became “Hoover” blankets, empty pockets “Hoover” flags, and communities of bums lived in “</a:t>
            </a:r>
            <a:r>
              <a:rPr lang="en-US" dirty="0" err="1" smtClean="0"/>
              <a:t>Hoovervilles</a:t>
            </a:r>
            <a:r>
              <a:rPr lang="en-US" dirty="0" smtClean="0"/>
              <a:t>.”  He was probably not responsible for the downturn in the economy, but his helplessness to react to the nation’s troubles doomed him.  His treatment of the Bonus Army was his worst hour, burning down a veteran’s camp.</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Franklin Delano Roosevelt </a:t>
            </a:r>
            <a:endParaRPr lang="en-US" dirty="0"/>
          </a:p>
        </p:txBody>
      </p:sp>
      <p:pic>
        <p:nvPicPr>
          <p:cNvPr id="5" name="Content Placeholder 4" descr="Franklin Roosevelt.jpg"/>
          <p:cNvPicPr>
            <a:picLocks noGrp="1" noChangeAspect="1"/>
          </p:cNvPicPr>
          <p:nvPr>
            <p:ph idx="1"/>
          </p:nvPr>
        </p:nvPicPr>
        <p:blipFill>
          <a:blip r:embed="rId2" cstate="print"/>
          <a:stretch>
            <a:fillRect/>
          </a:stretch>
        </p:blipFill>
        <p:spPr>
          <a:xfrm>
            <a:off x="4419600" y="1752600"/>
            <a:ext cx="4301465" cy="4415600"/>
          </a:xfrm>
        </p:spPr>
      </p:pic>
      <p:sp>
        <p:nvSpPr>
          <p:cNvPr id="3" name="Text Placeholder 2"/>
          <p:cNvSpPr>
            <a:spLocks noGrp="1"/>
          </p:cNvSpPr>
          <p:nvPr>
            <p:ph type="body" sz="half" idx="2"/>
          </p:nvPr>
        </p:nvSpPr>
        <p:spPr>
          <a:xfrm>
            <a:off x="768096" y="1905000"/>
            <a:ext cx="3291840" cy="4114800"/>
          </a:xfrm>
        </p:spPr>
        <p:txBody>
          <a:bodyPr>
            <a:normAutofit/>
          </a:bodyPr>
          <a:lstStyle/>
          <a:p>
            <a:pPr>
              <a:lnSpc>
                <a:spcPct val="150000"/>
              </a:lnSpc>
            </a:pPr>
            <a:r>
              <a:rPr lang="en-US" dirty="0" smtClean="0"/>
              <a:t>He designed the AAA, the CCC, the REA, the FDIC, and many other New Deal Programs.  Re-Elected four times, this man was the longest serving President of the United States.  He was the victim of polio at a young age, and restricted to a wheelchair for much of his life; nevertheless he was extremely active and a charismatic leader. </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2000" dirty="0" smtClean="0"/>
              <a:t>The Chicago Tribune could hardly have been more wrong: Truman won his re-election campaign in 1948, and went on to serve for four more years. </a:t>
            </a:r>
            <a:endParaRPr lang="en-US" sz="2000" dirty="0"/>
          </a:p>
        </p:txBody>
      </p:sp>
      <p:sp>
        <p:nvSpPr>
          <p:cNvPr id="6" name="Text Placeholder 5"/>
          <p:cNvSpPr>
            <a:spLocks noGrp="1"/>
          </p:cNvSpPr>
          <p:nvPr>
            <p:ph type="body" idx="1"/>
          </p:nvPr>
        </p:nvSpPr>
        <p:spPr/>
        <p:txBody>
          <a:bodyPr/>
          <a:lstStyle/>
          <a:p>
            <a:r>
              <a:rPr lang="en-US" dirty="0" smtClean="0">
                <a:solidFill>
                  <a:schemeClr val="accent1">
                    <a:lumMod val="75000"/>
                  </a:schemeClr>
                </a:solidFill>
              </a:rPr>
              <a:t>Harry S Truman</a:t>
            </a:r>
            <a:endParaRPr lang="en-US" dirty="0">
              <a:solidFill>
                <a:schemeClr val="accent1">
                  <a:lumMod val="75000"/>
                </a:schemeClr>
              </a:solidFill>
            </a:endParaRPr>
          </a:p>
        </p:txBody>
      </p:sp>
      <p:sp>
        <p:nvSpPr>
          <p:cNvPr id="7" name="Content Placeholder 6"/>
          <p:cNvSpPr>
            <a:spLocks noGrp="1"/>
          </p:cNvSpPr>
          <p:nvPr>
            <p:ph sz="half" idx="2"/>
          </p:nvPr>
        </p:nvSpPr>
        <p:spPr/>
        <p:txBody>
          <a:bodyPr>
            <a:normAutofit/>
          </a:bodyPr>
          <a:lstStyle/>
          <a:p>
            <a:r>
              <a:rPr lang="en-US" dirty="0" smtClean="0"/>
              <a:t>Harry Truman made the decision to drop nuclear bombs on Hiroshima and Nagasaki in Japan.</a:t>
            </a:r>
          </a:p>
          <a:p>
            <a:r>
              <a:rPr lang="en-US" dirty="0" smtClean="0"/>
              <a:t>He is also the President who desegregated the United States Military by executive order in 1948</a:t>
            </a:r>
            <a:endParaRPr lang="en-US" dirty="0"/>
          </a:p>
        </p:txBody>
      </p:sp>
      <p:sp>
        <p:nvSpPr>
          <p:cNvPr id="8" name="Text Placeholder 7"/>
          <p:cNvSpPr>
            <a:spLocks noGrp="1"/>
          </p:cNvSpPr>
          <p:nvPr>
            <p:ph type="body" sz="quarter" idx="3"/>
          </p:nvPr>
        </p:nvSpPr>
        <p:spPr/>
        <p:txBody>
          <a:bodyPr/>
          <a:lstStyle/>
          <a:p>
            <a:r>
              <a:rPr lang="en-US" i="1" dirty="0" smtClean="0">
                <a:solidFill>
                  <a:schemeClr val="accent1">
                    <a:lumMod val="75000"/>
                  </a:schemeClr>
                </a:solidFill>
                <a:latin typeface="Baskerville Old Face" pitchFamily="18" charset="0"/>
              </a:rPr>
              <a:t>The Election of 1948</a:t>
            </a:r>
            <a:endParaRPr lang="en-US" i="1" dirty="0">
              <a:solidFill>
                <a:schemeClr val="accent1">
                  <a:lumMod val="75000"/>
                </a:schemeClr>
              </a:solidFill>
              <a:latin typeface="Baskerville Old Face" pitchFamily="18" charset="0"/>
            </a:endParaRPr>
          </a:p>
        </p:txBody>
      </p:sp>
      <p:pic>
        <p:nvPicPr>
          <p:cNvPr id="10" name="Content Placeholder 9" descr="Truman.jpg"/>
          <p:cNvPicPr>
            <a:picLocks noGrp="1" noChangeAspect="1"/>
          </p:cNvPicPr>
          <p:nvPr>
            <p:ph sz="quarter" idx="4"/>
          </p:nvPr>
        </p:nvPicPr>
        <p:blipFill>
          <a:blip r:embed="rId2" cstate="print"/>
          <a:stretch>
            <a:fillRect/>
          </a:stretch>
        </p:blipFill>
        <p:spPr>
          <a:xfrm>
            <a:off x="4492625" y="3002596"/>
            <a:ext cx="3813175" cy="2859880"/>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Dwight David Eisenhower</a:t>
            </a:r>
            <a:endParaRPr lang="en-US" dirty="0"/>
          </a:p>
        </p:txBody>
      </p:sp>
      <p:pic>
        <p:nvPicPr>
          <p:cNvPr id="5" name="Content Placeholder 4" descr="Dwight David Eisenhower.jpg"/>
          <p:cNvPicPr>
            <a:picLocks noGrp="1" noChangeAspect="1"/>
          </p:cNvPicPr>
          <p:nvPr>
            <p:ph idx="1"/>
          </p:nvPr>
        </p:nvPicPr>
        <p:blipFill>
          <a:blip r:embed="rId2" cstate="print"/>
          <a:stretch>
            <a:fillRect/>
          </a:stretch>
        </p:blipFill>
        <p:spPr>
          <a:xfrm>
            <a:off x="4419600" y="1066800"/>
            <a:ext cx="4058543" cy="5196580"/>
          </a:xfrm>
        </p:spPr>
      </p:pic>
      <p:sp>
        <p:nvSpPr>
          <p:cNvPr id="3" name="Text Placeholder 2"/>
          <p:cNvSpPr>
            <a:spLocks noGrp="1"/>
          </p:cNvSpPr>
          <p:nvPr>
            <p:ph type="body" sz="half" idx="2"/>
          </p:nvPr>
        </p:nvSpPr>
        <p:spPr>
          <a:xfrm>
            <a:off x="768096" y="1905000"/>
            <a:ext cx="3291840" cy="4114800"/>
          </a:xfrm>
        </p:spPr>
        <p:txBody>
          <a:bodyPr>
            <a:normAutofit/>
          </a:bodyPr>
          <a:lstStyle/>
          <a:p>
            <a:pPr>
              <a:lnSpc>
                <a:spcPct val="150000"/>
              </a:lnSpc>
            </a:pPr>
            <a:r>
              <a:rPr lang="en-US" dirty="0" smtClean="0"/>
              <a:t>This Nebraskan and World War II hero directed Operation Overlord on D-Day in Normandy, France prior to becoming the President of the United States.  While he was in office, he was caught lying about U-2 spy planes missions over the Soviet Union.  He also sent troops into Central High School in Little Rock, Arkansas to force the school to integrate peacefully. </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F. Kennedy</a:t>
            </a:r>
            <a:endParaRPr lang="en-US" dirty="0"/>
          </a:p>
        </p:txBody>
      </p:sp>
      <p:pic>
        <p:nvPicPr>
          <p:cNvPr id="5" name="Content Placeholder 4" descr="John F. Kennedy.jpg"/>
          <p:cNvPicPr>
            <a:picLocks noGrp="1" noChangeAspect="1"/>
          </p:cNvPicPr>
          <p:nvPr>
            <p:ph idx="1"/>
          </p:nvPr>
        </p:nvPicPr>
        <p:blipFill>
          <a:blip r:embed="rId2" cstate="print"/>
          <a:stretch>
            <a:fillRect/>
          </a:stretch>
        </p:blipFill>
        <p:spPr>
          <a:xfrm>
            <a:off x="4343400" y="1143000"/>
            <a:ext cx="4147820" cy="5184775"/>
          </a:xfrm>
        </p:spPr>
      </p:pic>
      <p:sp>
        <p:nvSpPr>
          <p:cNvPr id="3" name="Text Placeholder 2"/>
          <p:cNvSpPr>
            <a:spLocks noGrp="1"/>
          </p:cNvSpPr>
          <p:nvPr>
            <p:ph type="body" sz="half" idx="2"/>
          </p:nvPr>
        </p:nvSpPr>
        <p:spPr/>
        <p:txBody>
          <a:bodyPr/>
          <a:lstStyle/>
          <a:p>
            <a:r>
              <a:rPr lang="en-US" dirty="0" smtClean="0"/>
              <a:t>Kennedy was the President of the United States during the embarrassing “Bay of Pigs” Invasion and the terrifying Cuban Missile Crisis which came frighteningly close to producing a nuclear holocaust.  His youth and energy, however, inspired a generation to dream big – he made it his goal to put a man on the moon by the end of the 1960s and return him safely to the Earth – and it happened.  Kennedy was assassinate in Dallas, TX in November of 1963. </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0914" y="4964492"/>
            <a:ext cx="2590800" cy="1463040"/>
          </a:xfrm>
        </p:spPr>
        <p:txBody>
          <a:bodyPr>
            <a:normAutofit fontScale="90000"/>
          </a:bodyPr>
          <a:lstStyle/>
          <a:p>
            <a:pPr algn="l"/>
            <a:r>
              <a:rPr lang="en-US" dirty="0" smtClean="0"/>
              <a:t>Lyndon Baines Johnson</a:t>
            </a:r>
            <a:endParaRPr lang="en-US" dirty="0"/>
          </a:p>
        </p:txBody>
      </p:sp>
      <p:pic>
        <p:nvPicPr>
          <p:cNvPr id="5" name="Content Placeholder 4" descr="Lyndon Baines Johnson.jpg"/>
          <p:cNvPicPr>
            <a:picLocks noGrp="1" noChangeAspect="1"/>
          </p:cNvPicPr>
          <p:nvPr>
            <p:ph type="pic" idx="1"/>
          </p:nvPr>
        </p:nvPicPr>
        <p:blipFill>
          <a:blip r:embed="rId2" cstate="print"/>
          <a:srcRect t="13604" b="13604"/>
          <a:stretch>
            <a:fillRect/>
          </a:stretch>
        </p:blipFill>
        <p:spPr>
          <a:xfrm>
            <a:off x="-381000" y="-1"/>
            <a:ext cx="9601200" cy="4572000"/>
          </a:xfrm>
        </p:spPr>
      </p:pic>
      <p:sp>
        <p:nvSpPr>
          <p:cNvPr id="3" name="Text Placeholder 2"/>
          <p:cNvSpPr>
            <a:spLocks noGrp="1"/>
          </p:cNvSpPr>
          <p:nvPr>
            <p:ph type="body" sz="half" idx="2"/>
          </p:nvPr>
        </p:nvSpPr>
        <p:spPr>
          <a:xfrm>
            <a:off x="152400" y="5029199"/>
            <a:ext cx="5943600" cy="1386331"/>
          </a:xfrm>
        </p:spPr>
        <p:txBody>
          <a:bodyPr>
            <a:normAutofit fontScale="92500" lnSpcReduction="10000"/>
          </a:bodyPr>
          <a:lstStyle/>
          <a:p>
            <a:pPr>
              <a:lnSpc>
                <a:spcPct val="150000"/>
              </a:lnSpc>
            </a:pPr>
            <a:r>
              <a:rPr lang="en-US" dirty="0" smtClean="0"/>
              <a:t>His “Great Society” reforms like Medicaid, Medicare, and Head Start were considered magnificent accomplishments; the Civil Rights Act of 1964 and the Voting Rights Act of 1965 were signed during his Presidency, but his legacy was damaged the Vietnam War. </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Richard Nixon</a:t>
            </a:r>
            <a:endParaRPr lang="en-US" dirty="0"/>
          </a:p>
        </p:txBody>
      </p:sp>
      <p:pic>
        <p:nvPicPr>
          <p:cNvPr id="5" name="Content Placeholder 4" descr="Richard Nixon.jpg"/>
          <p:cNvPicPr>
            <a:picLocks noGrp="1" noChangeAspect="1"/>
          </p:cNvPicPr>
          <p:nvPr>
            <p:ph idx="1"/>
          </p:nvPr>
        </p:nvPicPr>
        <p:blipFill>
          <a:blip r:embed="rId2" cstate="print"/>
          <a:stretch>
            <a:fillRect/>
          </a:stretch>
        </p:blipFill>
        <p:spPr>
          <a:xfrm>
            <a:off x="4286250" y="1343965"/>
            <a:ext cx="4259263" cy="4141495"/>
          </a:xfrm>
        </p:spPr>
      </p:pic>
      <p:sp>
        <p:nvSpPr>
          <p:cNvPr id="3" name="Text Placeholder 2"/>
          <p:cNvSpPr>
            <a:spLocks noGrp="1"/>
          </p:cNvSpPr>
          <p:nvPr>
            <p:ph type="body" sz="half" idx="2"/>
          </p:nvPr>
        </p:nvSpPr>
        <p:spPr>
          <a:xfrm>
            <a:off x="609600" y="1676400"/>
            <a:ext cx="3450336" cy="4343400"/>
          </a:xfrm>
        </p:spPr>
        <p:txBody>
          <a:bodyPr>
            <a:normAutofit lnSpcReduction="10000"/>
          </a:bodyPr>
          <a:lstStyle/>
          <a:p>
            <a:pPr>
              <a:lnSpc>
                <a:spcPct val="150000"/>
              </a:lnSpc>
            </a:pPr>
            <a:r>
              <a:rPr lang="en-US" dirty="0" smtClean="0"/>
              <a:t>This President was in office when Neil Armstrong landed on the moon.  He opened diplomatic relations with the People’s Republic of China during his time in office.   Yet, he is the only President in the history of the United States of America to resign from office.  Had he not resigned, he would likely have been impeached and removed from office for breaking in to the 1972 Democratic national headquarters and lying about the criminal act. </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Gerald Ford</a:t>
            </a:r>
            <a:endParaRPr lang="en-US" dirty="0"/>
          </a:p>
        </p:txBody>
      </p:sp>
      <p:pic>
        <p:nvPicPr>
          <p:cNvPr id="5" name="Content Placeholder 4" descr="Gerald Ford.jpg"/>
          <p:cNvPicPr>
            <a:picLocks noGrp="1" noChangeAspect="1"/>
          </p:cNvPicPr>
          <p:nvPr>
            <p:ph idx="1"/>
          </p:nvPr>
        </p:nvPicPr>
        <p:blipFill>
          <a:blip r:embed="rId2" cstate="print"/>
          <a:stretch>
            <a:fillRect/>
          </a:stretch>
        </p:blipFill>
        <p:spPr>
          <a:xfrm>
            <a:off x="4341971" y="822325"/>
            <a:ext cx="4147820" cy="5184775"/>
          </a:xfrm>
        </p:spPr>
      </p:pic>
      <p:sp>
        <p:nvSpPr>
          <p:cNvPr id="3" name="Text Placeholder 2"/>
          <p:cNvSpPr>
            <a:spLocks noGrp="1"/>
          </p:cNvSpPr>
          <p:nvPr>
            <p:ph type="body" sz="half" idx="2"/>
          </p:nvPr>
        </p:nvSpPr>
        <p:spPr/>
        <p:txBody>
          <a:bodyPr>
            <a:normAutofit fontScale="92500"/>
          </a:bodyPr>
          <a:lstStyle/>
          <a:p>
            <a:pPr>
              <a:lnSpc>
                <a:spcPct val="150000"/>
              </a:lnSpc>
            </a:pPr>
            <a:r>
              <a:rPr lang="en-US" dirty="0" smtClean="0"/>
              <a:t>He became Vice President of the United States when Spiro Agnew was forced to resign over an income tax scandal.  Richard Nixon selected him to take over the office.  Then, in 1974, he became President of the United States when Richard Nixon was forced to resign!  He is the only man to serve as President of the United States who was never the victor in a national election.</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Jefferson</a:t>
            </a:r>
            <a:endParaRPr lang="en-US" dirty="0"/>
          </a:p>
        </p:txBody>
      </p:sp>
      <p:pic>
        <p:nvPicPr>
          <p:cNvPr id="5" name="Content Placeholder 4" descr="Thomas Jefferson.bmp"/>
          <p:cNvPicPr>
            <a:picLocks noGrp="1" noChangeAspect="1"/>
          </p:cNvPicPr>
          <p:nvPr>
            <p:ph idx="1"/>
          </p:nvPr>
        </p:nvPicPr>
        <p:blipFill>
          <a:blip r:embed="rId2" cstate="print"/>
          <a:stretch>
            <a:fillRect/>
          </a:stretch>
        </p:blipFill>
        <p:spPr>
          <a:xfrm>
            <a:off x="4419600" y="914400"/>
            <a:ext cx="4056386" cy="5257800"/>
          </a:xfrm>
        </p:spPr>
      </p:pic>
      <p:sp>
        <p:nvSpPr>
          <p:cNvPr id="3" name="Text Placeholder 2"/>
          <p:cNvSpPr>
            <a:spLocks noGrp="1"/>
          </p:cNvSpPr>
          <p:nvPr>
            <p:ph type="body" sz="half" idx="2"/>
          </p:nvPr>
        </p:nvSpPr>
        <p:spPr>
          <a:xfrm>
            <a:off x="768096" y="1676400"/>
            <a:ext cx="3291840" cy="4343400"/>
          </a:xfrm>
        </p:spPr>
        <p:txBody>
          <a:bodyPr>
            <a:normAutofit/>
          </a:bodyPr>
          <a:lstStyle/>
          <a:p>
            <a:r>
              <a:rPr lang="en-US" dirty="0" smtClean="0"/>
              <a:t>Although he was the creator of the Statute of Religious Freedom in Virginia, the author of the </a:t>
            </a:r>
            <a:r>
              <a:rPr lang="en-US" i="1" dirty="0" smtClean="0"/>
              <a:t>Declaration of Independence</a:t>
            </a:r>
            <a:r>
              <a:rPr lang="en-US" dirty="0" smtClean="0"/>
              <a:t>, and the President of the United States; an accomplished architect, political philosopher, scientist, and writer; and the man who bought the Louisiana Territory, sent the Corps of Discovery and Lewis &amp; Clark to explore it’ and double the size of the United States – despite all of this – his proudest accomplishment was that he founded the University of Virginia.</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Jimmy Carter</a:t>
            </a:r>
            <a:endParaRPr lang="en-US" dirty="0"/>
          </a:p>
        </p:txBody>
      </p:sp>
      <p:pic>
        <p:nvPicPr>
          <p:cNvPr id="5" name="Content Placeholder 4" descr="Jimmy Carter.jpg"/>
          <p:cNvPicPr>
            <a:picLocks noGrp="1" noChangeAspect="1"/>
          </p:cNvPicPr>
          <p:nvPr>
            <p:ph idx="1"/>
          </p:nvPr>
        </p:nvPicPr>
        <p:blipFill>
          <a:blip r:embed="rId2" cstate="print"/>
          <a:stretch>
            <a:fillRect/>
          </a:stretch>
        </p:blipFill>
        <p:spPr>
          <a:xfrm>
            <a:off x="4267200" y="1143000"/>
            <a:ext cx="4156364" cy="4267200"/>
          </a:xfrm>
        </p:spPr>
      </p:pic>
      <p:sp>
        <p:nvSpPr>
          <p:cNvPr id="3" name="Text Placeholder 2"/>
          <p:cNvSpPr>
            <a:spLocks noGrp="1"/>
          </p:cNvSpPr>
          <p:nvPr>
            <p:ph type="body" sz="half" idx="2"/>
          </p:nvPr>
        </p:nvSpPr>
        <p:spPr>
          <a:xfrm>
            <a:off x="768096" y="1752600"/>
            <a:ext cx="3291840" cy="4267200"/>
          </a:xfrm>
        </p:spPr>
        <p:txBody>
          <a:bodyPr>
            <a:normAutofit/>
          </a:bodyPr>
          <a:lstStyle/>
          <a:p>
            <a:pPr>
              <a:lnSpc>
                <a:spcPct val="150000"/>
              </a:lnSpc>
            </a:pPr>
            <a:r>
              <a:rPr lang="en-US" dirty="0" smtClean="0"/>
              <a:t>While this Democrat was president from 1977 to 1981, The United States was mired in Economic Recession.  He opposed the Soviet Union’s invasion of Afghanistan so strongly, that the United States boycotted the Moscow Olympics in the year 1980.  He was also President when Iranians held hundreds of Americans hostage at the US Embassy for 444 days. </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Ronald Reagan</a:t>
            </a:r>
            <a:endParaRPr lang="en-US" dirty="0"/>
          </a:p>
        </p:txBody>
      </p:sp>
      <p:pic>
        <p:nvPicPr>
          <p:cNvPr id="5" name="Content Placeholder 4" descr="Ronald Reagan.gif"/>
          <p:cNvPicPr>
            <a:picLocks noGrp="1" noChangeAspect="1"/>
          </p:cNvPicPr>
          <p:nvPr>
            <p:ph idx="1"/>
          </p:nvPr>
        </p:nvPicPr>
        <p:blipFill>
          <a:blip r:embed="rId2" cstate="print"/>
          <a:stretch>
            <a:fillRect/>
          </a:stretch>
        </p:blipFill>
        <p:spPr>
          <a:xfrm>
            <a:off x="4346292" y="822325"/>
            <a:ext cx="4139178" cy="5184775"/>
          </a:xfrm>
        </p:spPr>
      </p:pic>
      <p:sp>
        <p:nvSpPr>
          <p:cNvPr id="3" name="Text Placeholder 2"/>
          <p:cNvSpPr>
            <a:spLocks noGrp="1"/>
          </p:cNvSpPr>
          <p:nvPr>
            <p:ph type="body" sz="half" idx="2"/>
          </p:nvPr>
        </p:nvSpPr>
        <p:spPr>
          <a:xfrm>
            <a:off x="685800" y="1676400"/>
            <a:ext cx="3374136" cy="4343400"/>
          </a:xfrm>
        </p:spPr>
        <p:txBody>
          <a:bodyPr>
            <a:normAutofit/>
          </a:bodyPr>
          <a:lstStyle/>
          <a:p>
            <a:r>
              <a:rPr lang="en-US" dirty="0" smtClean="0"/>
              <a:t>He was President of the United States during the height of the Cold War, and once called the Soviet Union an “Evil Empire.”  Yet, once Mikhail Gorbachev came to power in the USSR and pledged to improve relations with the West, Reagan joined Gorbachev in a partnership which reduced Soviet tyranny over Eastern Europe.  In perhaps his most dramatic oration, Reagan, standing before the Berlin Wall, exclaimed, “Mr. Gorbachev, tear down this wall!”  By 1989, the wall had crumbled. </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31845"/>
            <a:ext cx="7290054" cy="737616"/>
          </a:xfrm>
        </p:spPr>
        <p:txBody>
          <a:bodyPr/>
          <a:lstStyle/>
          <a:p>
            <a:pPr algn="ctr"/>
            <a:r>
              <a:rPr lang="en-US" dirty="0" smtClean="0">
                <a:solidFill>
                  <a:schemeClr val="bg1"/>
                </a:solidFill>
              </a:rPr>
              <a:t>Ronald Reagan’s political globe:</a:t>
            </a:r>
            <a:endParaRPr lang="en-US" dirty="0">
              <a:solidFill>
                <a:schemeClr val="bg1"/>
              </a:solidFill>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769461"/>
            <a:ext cx="8675541" cy="5785501"/>
          </a:xfrm>
        </p:spPr>
      </p:pic>
    </p:spTree>
    <p:extLst>
      <p:ext uri="{BB962C8B-B14F-4D97-AF65-F5344CB8AC3E}">
        <p14:creationId xmlns:p14="http://schemas.microsoft.com/office/powerpoint/2010/main" val="13203544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H.W. Bush</a:t>
            </a:r>
            <a:endParaRPr lang="en-US" dirty="0"/>
          </a:p>
        </p:txBody>
      </p:sp>
      <p:pic>
        <p:nvPicPr>
          <p:cNvPr id="5" name="Content Placeholder 4" descr="George H.W. Bush.jpg"/>
          <p:cNvPicPr>
            <a:picLocks noGrp="1" noChangeAspect="1"/>
          </p:cNvPicPr>
          <p:nvPr>
            <p:ph idx="1"/>
          </p:nvPr>
        </p:nvPicPr>
        <p:blipFill>
          <a:blip r:embed="rId2" cstate="print"/>
          <a:stretch>
            <a:fillRect/>
          </a:stretch>
        </p:blipFill>
        <p:spPr>
          <a:xfrm>
            <a:off x="4343400" y="1905000"/>
            <a:ext cx="4469131" cy="3886200"/>
          </a:xfrm>
        </p:spPr>
      </p:pic>
      <p:sp>
        <p:nvSpPr>
          <p:cNvPr id="3" name="Text Placeholder 2"/>
          <p:cNvSpPr>
            <a:spLocks noGrp="1"/>
          </p:cNvSpPr>
          <p:nvPr>
            <p:ph type="body" sz="half" idx="2"/>
          </p:nvPr>
        </p:nvSpPr>
        <p:spPr/>
        <p:txBody>
          <a:bodyPr>
            <a:normAutofit fontScale="92500" lnSpcReduction="10000"/>
          </a:bodyPr>
          <a:lstStyle/>
          <a:p>
            <a:pPr>
              <a:lnSpc>
                <a:spcPct val="150000"/>
              </a:lnSpc>
            </a:pPr>
            <a:r>
              <a:rPr lang="en-US" dirty="0" smtClean="0"/>
              <a:t>He was President of the United States during a dramatic moment in world history – the collapse of the Soviet Union and its empire.  In the aftermath of the Cold War, attempted to establish a “new world order.”  During his Presidency, the United States fought a war against Iraq in order to liberate and maintain the sovereignty of the tiny, oil-rich nation of Kuwait, which had been attacked by Saddam Hussein’s forces.</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565" y="304800"/>
            <a:ext cx="3291840" cy="1737360"/>
          </a:xfrm>
        </p:spPr>
        <p:txBody>
          <a:bodyPr/>
          <a:lstStyle/>
          <a:p>
            <a:r>
              <a:rPr lang="en-US" dirty="0" smtClean="0"/>
              <a:t>William Jefferson Clinton</a:t>
            </a:r>
            <a:endParaRPr lang="en-US" dirty="0"/>
          </a:p>
        </p:txBody>
      </p:sp>
      <p:sp>
        <p:nvSpPr>
          <p:cNvPr id="3" name="Text Placeholder 2"/>
          <p:cNvSpPr>
            <a:spLocks noGrp="1"/>
          </p:cNvSpPr>
          <p:nvPr>
            <p:ph type="body" sz="half" idx="2"/>
          </p:nvPr>
        </p:nvSpPr>
        <p:spPr>
          <a:xfrm>
            <a:off x="671970" y="1752600"/>
            <a:ext cx="3387966" cy="4267200"/>
          </a:xfrm>
        </p:spPr>
        <p:txBody>
          <a:bodyPr>
            <a:normAutofit lnSpcReduction="10000"/>
          </a:bodyPr>
          <a:lstStyle/>
          <a:p>
            <a:r>
              <a:rPr lang="en-US" dirty="0" smtClean="0"/>
              <a:t>Bill Clinton was the President of the United States of America during the 1990s, a time of great prosperity and growth for the United States economy.  During his time in office, the United States signed the North American Free Trade Agreement.  Interestingly, although he was elected twice, Clinton never won more than 49% of the popular vote – in both the Election of 1992 and 1996, an independent candidate, Ross Perot, split the vote three ways. </a:t>
            </a:r>
            <a:r>
              <a:rPr lang="en-US" dirty="0" smtClean="0"/>
              <a:t>  The unseemly affair he had with a White House intern did nothing to improve the honor of the office of the Presidency.  He was impeached for lying to Congress. </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86250" y="859155"/>
            <a:ext cx="4259263" cy="5111115"/>
          </a:xfr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W. Bush</a:t>
            </a:r>
            <a:endParaRPr lang="en-US" dirty="0"/>
          </a:p>
        </p:txBody>
      </p:sp>
      <p:pic>
        <p:nvPicPr>
          <p:cNvPr id="5" name="Content Placeholder 4" descr="George W. Bush.jpg"/>
          <p:cNvPicPr>
            <a:picLocks noGrp="1" noChangeAspect="1"/>
          </p:cNvPicPr>
          <p:nvPr>
            <p:ph idx="1"/>
          </p:nvPr>
        </p:nvPicPr>
        <p:blipFill>
          <a:blip r:embed="rId2" cstate="print"/>
          <a:stretch>
            <a:fillRect/>
          </a:stretch>
        </p:blipFill>
        <p:spPr>
          <a:xfrm>
            <a:off x="4291806" y="1128712"/>
            <a:ext cx="4248150" cy="4572000"/>
          </a:xfrm>
        </p:spPr>
      </p:pic>
      <p:sp>
        <p:nvSpPr>
          <p:cNvPr id="3" name="Text Placeholder 2"/>
          <p:cNvSpPr>
            <a:spLocks noGrp="1"/>
          </p:cNvSpPr>
          <p:nvPr>
            <p:ph type="body" sz="half" idx="2"/>
          </p:nvPr>
        </p:nvSpPr>
        <p:spPr>
          <a:xfrm>
            <a:off x="768096" y="1676400"/>
            <a:ext cx="3291840" cy="4343400"/>
          </a:xfrm>
        </p:spPr>
        <p:txBody>
          <a:bodyPr>
            <a:normAutofit fontScale="92500" lnSpcReduction="10000"/>
          </a:bodyPr>
          <a:lstStyle/>
          <a:p>
            <a:pPr>
              <a:lnSpc>
                <a:spcPct val="150000"/>
              </a:lnSpc>
            </a:pPr>
            <a:r>
              <a:rPr lang="en-US" dirty="0" smtClean="0"/>
              <a:t>He was the President of the United States when Al-</a:t>
            </a:r>
            <a:r>
              <a:rPr lang="en-US" dirty="0" err="1" smtClean="0"/>
              <a:t>Queda</a:t>
            </a:r>
            <a:r>
              <a:rPr lang="en-US" dirty="0" smtClean="0"/>
              <a:t> terrorists crashed airplanes into the World Trade Center buildings, the Pentagon, and a field near </a:t>
            </a:r>
            <a:r>
              <a:rPr lang="en-US" dirty="0" err="1" smtClean="0"/>
              <a:t>Shawsville</a:t>
            </a:r>
            <a:r>
              <a:rPr lang="en-US" dirty="0" smtClean="0"/>
              <a:t>, Pennsylvania.  While he was president, the US military overthrew two regimes – the Taliban in Afghanistan, and Saddam Hussein’s dictatorship in Iraq.  </a:t>
            </a:r>
            <a:r>
              <a:rPr lang="en-US" dirty="0" smtClean="0"/>
              <a:t>He signed the Patriot Act into law.  Hurricane Katrina was perhaps his worst moment as a leader – although given his unpopularity by the end of his second term, there were other possibilities. </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3118104" cy="557784"/>
          </a:xfrm>
        </p:spPr>
        <p:txBody>
          <a:bodyPr>
            <a:normAutofit fontScale="90000"/>
          </a:bodyPr>
          <a:lstStyle/>
          <a:p>
            <a:r>
              <a:rPr lang="en-US" dirty="0" smtClean="0"/>
              <a:t>Barack Obama</a:t>
            </a:r>
            <a:endParaRPr lang="en-US" dirty="0"/>
          </a:p>
        </p:txBody>
      </p:sp>
      <p:pic>
        <p:nvPicPr>
          <p:cNvPr id="7" name="Content Placeholder 6" descr="Barack Obama.jpg"/>
          <p:cNvPicPr>
            <a:picLocks noGrp="1" noChangeAspect="1"/>
          </p:cNvPicPr>
          <p:nvPr>
            <p:ph sz="half" idx="2"/>
          </p:nvPr>
        </p:nvPicPr>
        <p:blipFill>
          <a:blip r:embed="rId2" cstate="print"/>
          <a:stretch>
            <a:fillRect/>
          </a:stretch>
        </p:blipFill>
        <p:spPr>
          <a:xfrm>
            <a:off x="4334256" y="585216"/>
            <a:ext cx="3723894" cy="5618765"/>
          </a:xfrm>
        </p:spPr>
      </p:pic>
      <p:sp>
        <p:nvSpPr>
          <p:cNvPr id="6" name="Content Placeholder 5"/>
          <p:cNvSpPr>
            <a:spLocks noGrp="1"/>
          </p:cNvSpPr>
          <p:nvPr>
            <p:ph sz="quarter" idx="4"/>
          </p:nvPr>
        </p:nvSpPr>
        <p:spPr>
          <a:xfrm>
            <a:off x="610362" y="1219200"/>
            <a:ext cx="3428238" cy="5124968"/>
          </a:xfrm>
        </p:spPr>
        <p:txBody>
          <a:bodyPr>
            <a:normAutofit lnSpcReduction="10000"/>
          </a:bodyPr>
          <a:lstStyle/>
          <a:p>
            <a:r>
              <a:rPr lang="en-US" dirty="0" smtClean="0"/>
              <a:t>President Obama is the first African-American president.  </a:t>
            </a:r>
          </a:p>
          <a:p>
            <a:r>
              <a:rPr lang="en-US" dirty="0" smtClean="0"/>
              <a:t>To date, his most important accomplishments include the passage of Health Care Reform – The Affordable Health Care Act (Obamacare), the conclusion of the war in Afghanistan, and the killing of Osama bin Laden.  During his Presidency, an economic downturn dubbed “The Great Recession” has come to a slow end, and economic growth has occurred.  Bitter partisanship and gridlock have characterized Washington D.C. politics throughout his term in office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Madison</a:t>
            </a:r>
            <a:endParaRPr lang="en-US" dirty="0"/>
          </a:p>
        </p:txBody>
      </p:sp>
      <p:pic>
        <p:nvPicPr>
          <p:cNvPr id="5" name="Content Placeholder 4" descr="James Madison.jpg"/>
          <p:cNvPicPr>
            <a:picLocks noGrp="1" noChangeAspect="1"/>
          </p:cNvPicPr>
          <p:nvPr>
            <p:ph idx="1"/>
          </p:nvPr>
        </p:nvPicPr>
        <p:blipFill>
          <a:blip r:embed="rId2" cstate="print"/>
          <a:stretch>
            <a:fillRect/>
          </a:stretch>
        </p:blipFill>
        <p:spPr>
          <a:xfrm>
            <a:off x="4286250" y="886126"/>
            <a:ext cx="4259263" cy="5057172"/>
          </a:xfrm>
        </p:spPr>
      </p:pic>
      <p:sp>
        <p:nvSpPr>
          <p:cNvPr id="3" name="Text Placeholder 2"/>
          <p:cNvSpPr>
            <a:spLocks noGrp="1"/>
          </p:cNvSpPr>
          <p:nvPr>
            <p:ph type="body" sz="half" idx="2"/>
          </p:nvPr>
        </p:nvSpPr>
        <p:spPr/>
        <p:txBody>
          <a:bodyPr>
            <a:normAutofit fontScale="92500" lnSpcReduction="10000"/>
          </a:bodyPr>
          <a:lstStyle/>
          <a:p>
            <a:r>
              <a:rPr lang="en-US" dirty="0" smtClean="0"/>
              <a:t>For a tiny, diminutive, and squeaky-voice little President, this man did all right: </a:t>
            </a:r>
          </a:p>
          <a:p>
            <a:r>
              <a:rPr lang="en-US" dirty="0" smtClean="0"/>
              <a:t>He was considered “The Father of the Constitution” for his contributions and note-taking at the Constitutional Convention.</a:t>
            </a:r>
          </a:p>
          <a:p>
            <a:r>
              <a:rPr lang="en-US" dirty="0" smtClean="0"/>
              <a:t>He was the author of many of the </a:t>
            </a:r>
            <a:r>
              <a:rPr lang="en-US" i="1" u="sng" dirty="0" smtClean="0"/>
              <a:t>Federalist Papers</a:t>
            </a:r>
            <a:r>
              <a:rPr lang="en-US" dirty="0" smtClean="0"/>
              <a:t>. </a:t>
            </a:r>
          </a:p>
          <a:p>
            <a:r>
              <a:rPr lang="en-US" dirty="0" smtClean="0"/>
              <a:t>His efforts were largely responsible for the passage of the Bill of Rights. </a:t>
            </a:r>
          </a:p>
          <a:p>
            <a:r>
              <a:rPr lang="en-US" dirty="0" smtClean="0"/>
              <a:t>He was President of the United States for two terms, and during the War of 1812, also known as “Mr. Madison’s War.”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James Monroe</a:t>
            </a:r>
            <a:endParaRPr lang="en-US" dirty="0"/>
          </a:p>
        </p:txBody>
      </p:sp>
      <p:pic>
        <p:nvPicPr>
          <p:cNvPr id="10" name="Content Placeholder 9" descr="James Monroe.jpg"/>
          <p:cNvPicPr>
            <a:picLocks noGrp="1" noChangeAspect="1"/>
          </p:cNvPicPr>
          <p:nvPr>
            <p:ph idx="1"/>
          </p:nvPr>
        </p:nvPicPr>
        <p:blipFill>
          <a:blip r:embed="rId2" cstate="print"/>
          <a:stretch>
            <a:fillRect/>
          </a:stretch>
        </p:blipFill>
        <p:spPr>
          <a:xfrm>
            <a:off x="4199098" y="990600"/>
            <a:ext cx="4583112" cy="4583112"/>
          </a:xfrm>
        </p:spPr>
      </p:pic>
      <p:sp>
        <p:nvSpPr>
          <p:cNvPr id="9" name="Text Placeholder 8"/>
          <p:cNvSpPr>
            <a:spLocks noGrp="1"/>
          </p:cNvSpPr>
          <p:nvPr>
            <p:ph type="body" sz="half" idx="2"/>
          </p:nvPr>
        </p:nvSpPr>
        <p:spPr>
          <a:xfrm>
            <a:off x="609600" y="1752600"/>
            <a:ext cx="3450336" cy="4267200"/>
          </a:xfrm>
        </p:spPr>
        <p:txBody>
          <a:bodyPr>
            <a:normAutofit/>
          </a:bodyPr>
          <a:lstStyle/>
          <a:p>
            <a:r>
              <a:rPr lang="en-US" dirty="0" smtClean="0"/>
              <a:t>Monroe was the President of the United States during the so-called “Era of Good Feelings” – there was only one political party: The Democratic-Republican Party.  During his time in office, though, politicians began to form two distinct parties: The Whigs and the Democrats.  His is probably most famous for his famous “Monroe Doctrine”, a warning to European nations that the Western Hemisphere, including all of North and South America and the Caribbean, was no longer available for colonization.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Quincy Adams</a:t>
            </a:r>
            <a:endParaRPr lang="en-US" dirty="0"/>
          </a:p>
        </p:txBody>
      </p:sp>
      <p:pic>
        <p:nvPicPr>
          <p:cNvPr id="5" name="Content Placeholder 4" descr="John Quincy Adams.jpg"/>
          <p:cNvPicPr>
            <a:picLocks noGrp="1" noChangeAspect="1"/>
          </p:cNvPicPr>
          <p:nvPr>
            <p:ph idx="1"/>
          </p:nvPr>
        </p:nvPicPr>
        <p:blipFill>
          <a:blip r:embed="rId2" cstate="print"/>
          <a:stretch>
            <a:fillRect/>
          </a:stretch>
        </p:blipFill>
        <p:spPr>
          <a:xfrm>
            <a:off x="4554479" y="822325"/>
            <a:ext cx="3722804" cy="5184775"/>
          </a:xfrm>
        </p:spPr>
      </p:pic>
      <p:sp>
        <p:nvSpPr>
          <p:cNvPr id="3" name="Text Placeholder 2"/>
          <p:cNvSpPr>
            <a:spLocks noGrp="1"/>
          </p:cNvSpPr>
          <p:nvPr>
            <p:ph type="body" sz="half" idx="2"/>
          </p:nvPr>
        </p:nvSpPr>
        <p:spPr/>
        <p:txBody>
          <a:bodyPr>
            <a:normAutofit fontScale="92500" lnSpcReduction="20000"/>
          </a:bodyPr>
          <a:lstStyle/>
          <a:p>
            <a:pPr>
              <a:lnSpc>
                <a:spcPct val="150000"/>
              </a:lnSpc>
            </a:pPr>
            <a:r>
              <a:rPr lang="en-US" dirty="0" smtClean="0"/>
              <a:t>He was the son of a President, and earned the hatred of Andrew Jackson by conspiring  with Henry Clay to win the Presidency during the Election of 1824.  John Quincy Adams, though, was a devoted and patriotic American President and legislator.  He is the only American President to, after having served in the White House, run for election to the House of Representatives.  He continued to serve there throughout the 1830s.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Andrew Jackson </a:t>
            </a:r>
            <a:br>
              <a:rPr lang="en-US" dirty="0" smtClean="0"/>
            </a:br>
            <a:endParaRPr lang="en-US" dirty="0"/>
          </a:p>
        </p:txBody>
      </p:sp>
      <p:pic>
        <p:nvPicPr>
          <p:cNvPr id="5" name="Content Placeholder 4" descr="Andrew Jackson.jpg"/>
          <p:cNvPicPr>
            <a:picLocks noGrp="1" noChangeAspect="1"/>
          </p:cNvPicPr>
          <p:nvPr>
            <p:ph idx="1"/>
          </p:nvPr>
        </p:nvPicPr>
        <p:blipFill>
          <a:blip r:embed="rId2" cstate="print"/>
          <a:stretch>
            <a:fillRect/>
          </a:stretch>
        </p:blipFill>
        <p:spPr>
          <a:xfrm>
            <a:off x="4437197" y="822325"/>
            <a:ext cx="3957369" cy="5184775"/>
          </a:xfrm>
        </p:spPr>
      </p:pic>
      <p:sp>
        <p:nvSpPr>
          <p:cNvPr id="3" name="Text Placeholder 2"/>
          <p:cNvSpPr>
            <a:spLocks noGrp="1"/>
          </p:cNvSpPr>
          <p:nvPr>
            <p:ph type="body" sz="half" idx="2"/>
          </p:nvPr>
        </p:nvSpPr>
        <p:spPr>
          <a:xfrm>
            <a:off x="768096" y="1524000"/>
            <a:ext cx="3291840" cy="4495800"/>
          </a:xfrm>
        </p:spPr>
        <p:txBody>
          <a:bodyPr>
            <a:normAutofit lnSpcReduction="10000"/>
          </a:bodyPr>
          <a:lstStyle/>
          <a:p>
            <a:r>
              <a:rPr lang="en-US" dirty="0" smtClean="0"/>
              <a:t>He was the hero of the Seminole Wars in Florida and the leader of American forces at the Battle of New Orleans at the end (technically, after the end…) of the War of 1812.  As President, he destroyed the National Bank, established the “Spoils System”, assured the Cherokee Nation of their fate by refusing to enforce the Supreme Court’s decision in Cherokee Nation V. Georgia, and threatened to invade South Carolina after South Carolina threatened to secede over the “Tariff of Abominations</a:t>
            </a:r>
            <a:r>
              <a:rPr lang="en-US" dirty="0" smtClean="0"/>
              <a:t>” during </a:t>
            </a:r>
            <a:r>
              <a:rPr lang="en-US" dirty="0" smtClean="0"/>
              <a:t>the Nullification Crisis</a:t>
            </a:r>
            <a:r>
              <a:rPr lang="en-US" dirty="0" smtClean="0"/>
              <a:t>.  He is photographed to the right in his old age.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Martin Van Buren</a:t>
            </a:r>
            <a:endParaRPr lang="en-US" dirty="0"/>
          </a:p>
        </p:txBody>
      </p:sp>
      <p:pic>
        <p:nvPicPr>
          <p:cNvPr id="5" name="Content Placeholder 4" descr="Martin Van Buren.jpg"/>
          <p:cNvPicPr>
            <a:picLocks noGrp="1" noChangeAspect="1"/>
          </p:cNvPicPr>
          <p:nvPr>
            <p:ph idx="1"/>
          </p:nvPr>
        </p:nvPicPr>
        <p:blipFill>
          <a:blip r:embed="rId2" cstate="print"/>
          <a:stretch>
            <a:fillRect/>
          </a:stretch>
        </p:blipFill>
        <p:spPr>
          <a:xfrm>
            <a:off x="4471591" y="822325"/>
            <a:ext cx="3888581" cy="5184775"/>
          </a:xfrm>
        </p:spPr>
      </p:pic>
      <p:sp>
        <p:nvSpPr>
          <p:cNvPr id="3" name="Text Placeholder 2"/>
          <p:cNvSpPr>
            <a:spLocks noGrp="1"/>
          </p:cNvSpPr>
          <p:nvPr>
            <p:ph type="body" sz="half" idx="2"/>
          </p:nvPr>
        </p:nvSpPr>
        <p:spPr>
          <a:xfrm>
            <a:off x="768096" y="1676400"/>
            <a:ext cx="3291840" cy="4572000"/>
          </a:xfrm>
        </p:spPr>
        <p:txBody>
          <a:bodyPr/>
          <a:lstStyle/>
          <a:p>
            <a:r>
              <a:rPr lang="en-US" dirty="0" smtClean="0"/>
              <a:t>He was known as the “Little Magician” because he was such a capable political manager during the 1800s.   He was Andrew Jackson’s campaign manager and best political advisor, and he ran for President successfully to succeed Jackson in office.  After serving as president from 1837 to 1841, he was re-nominated to run for President in 1848 by the Free-Soil party, which was pledged to abolishing slavery. </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A41AC481-B287-49C8-90EF-C669597D2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702</TotalTime>
  <Words>3332</Words>
  <Application>Microsoft Office PowerPoint</Application>
  <PresentationFormat>On-screen Show (4:3)</PresentationFormat>
  <Paragraphs>104</Paragraphs>
  <Slides>46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Baskerville Old Face</vt:lpstr>
      <vt:lpstr>Calibri</vt:lpstr>
      <vt:lpstr>Tw Cen MT</vt:lpstr>
      <vt:lpstr>Tw Cen MT Condensed</vt:lpstr>
      <vt:lpstr>Wingdings</vt:lpstr>
      <vt:lpstr>Wingdings 3</vt:lpstr>
      <vt:lpstr>Integral</vt:lpstr>
      <vt:lpstr>President’s Day Trivia Challenge</vt:lpstr>
      <vt:lpstr>George Washington</vt:lpstr>
      <vt:lpstr>John Adams</vt:lpstr>
      <vt:lpstr>Thomas Jefferson</vt:lpstr>
      <vt:lpstr>James Madison</vt:lpstr>
      <vt:lpstr>James Monroe</vt:lpstr>
      <vt:lpstr>John Quincy Adams</vt:lpstr>
      <vt:lpstr>Andrew Jackson  </vt:lpstr>
      <vt:lpstr>Martin Van Buren</vt:lpstr>
      <vt:lpstr>William Henry Harrison</vt:lpstr>
      <vt:lpstr>John Tyler</vt:lpstr>
      <vt:lpstr>James K. Polk</vt:lpstr>
      <vt:lpstr>Zachary Taylor</vt:lpstr>
      <vt:lpstr>Millard Fillmore</vt:lpstr>
      <vt:lpstr>Franklin Pierce</vt:lpstr>
      <vt:lpstr>James Buchanan</vt:lpstr>
      <vt:lpstr>Abraham Lincoln</vt:lpstr>
      <vt:lpstr>Andrew Johnson</vt:lpstr>
      <vt:lpstr>Ulysses S. Grant</vt:lpstr>
      <vt:lpstr>Rutherford B. Hayes</vt:lpstr>
      <vt:lpstr>James Garfield</vt:lpstr>
      <vt:lpstr>Chester Arthur</vt:lpstr>
      <vt:lpstr>Grover Cleveland</vt:lpstr>
      <vt:lpstr>Benjamin Harrison</vt:lpstr>
      <vt:lpstr>Grover Cleveland</vt:lpstr>
      <vt:lpstr>William McKinley</vt:lpstr>
      <vt:lpstr> He became President when McKinley was assassinated, and was the youngest President in US History at the time.  He was known as a trustbuster, for enforcing the Sherman Anti-Trust Act against companies like Standard Oil.  After reading Upton Sinclair’s The Jungle, he helped to pass both the Meat Inspection Act and the Pure Food and Drug Act.  As a committed conservationist, he helped to establish the National Park System.  </vt:lpstr>
      <vt:lpstr>William Howard Taft</vt:lpstr>
      <vt:lpstr>Woodrow Wilson</vt:lpstr>
      <vt:lpstr>Warren G. Harding</vt:lpstr>
      <vt:lpstr>Calvin Coolidge</vt:lpstr>
      <vt:lpstr>Herbert Hoover</vt:lpstr>
      <vt:lpstr>Franklin Delano Roosevelt </vt:lpstr>
      <vt:lpstr>The Chicago Tribune could hardly have been more wrong: Truman won his re-election campaign in 1948, and went on to serve for four more years. </vt:lpstr>
      <vt:lpstr>Dwight David Eisenhower</vt:lpstr>
      <vt:lpstr>John F. Kennedy</vt:lpstr>
      <vt:lpstr>Lyndon Baines Johnson</vt:lpstr>
      <vt:lpstr>Richard Nixon</vt:lpstr>
      <vt:lpstr>Gerald Ford</vt:lpstr>
      <vt:lpstr>Jimmy Carter</vt:lpstr>
      <vt:lpstr>Ronald Reagan</vt:lpstr>
      <vt:lpstr>Ronald Reagan’s political globe:</vt:lpstr>
      <vt:lpstr>George H.W. Bush</vt:lpstr>
      <vt:lpstr>William Jefferson Clinton</vt:lpstr>
      <vt:lpstr>George W. Bush</vt:lpstr>
      <vt:lpstr>Barack Obama</vt:lpstr>
    </vt:vector>
  </TitlesOfParts>
  <Company>Virginia Beach City Public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President’s Day Trivia Challenge</dc:title>
  <dc:creator>Adam Patrick Henry</dc:creator>
  <cp:lastModifiedBy>Adam Henry</cp:lastModifiedBy>
  <cp:revision>68</cp:revision>
  <dcterms:created xsi:type="dcterms:W3CDTF">2010-02-12T14:33:01Z</dcterms:created>
  <dcterms:modified xsi:type="dcterms:W3CDTF">2015-02-16T15:04:14Z</dcterms:modified>
</cp:coreProperties>
</file>